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68" r:id="rId3"/>
    <p:sldMasterId id="2147483685" r:id="rId4"/>
  </p:sldMasterIdLst>
  <p:notesMasterIdLst>
    <p:notesMasterId r:id="rId25"/>
  </p:notesMasterIdLst>
  <p:handoutMasterIdLst>
    <p:handoutMasterId r:id="rId26"/>
  </p:handoutMasterIdLst>
  <p:sldIdLst>
    <p:sldId id="259" r:id="rId5"/>
    <p:sldId id="262" r:id="rId6"/>
    <p:sldId id="269" r:id="rId7"/>
    <p:sldId id="266" r:id="rId8"/>
    <p:sldId id="1724" r:id="rId9"/>
    <p:sldId id="280" r:id="rId10"/>
    <p:sldId id="1754" r:id="rId11"/>
    <p:sldId id="1727" r:id="rId12"/>
    <p:sldId id="281" r:id="rId13"/>
    <p:sldId id="1728" r:id="rId14"/>
    <p:sldId id="1729" r:id="rId15"/>
    <p:sldId id="1732" r:id="rId16"/>
    <p:sldId id="1733" r:id="rId17"/>
    <p:sldId id="1735" r:id="rId18"/>
    <p:sldId id="1731" r:id="rId19"/>
    <p:sldId id="1730" r:id="rId20"/>
    <p:sldId id="1751" r:id="rId21"/>
    <p:sldId id="1753" r:id="rId22"/>
    <p:sldId id="1725" r:id="rId23"/>
    <p:sldId id="260" r:id="rId24"/>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C684DC81-D2C3-44A6-8941-05B53D2E0557}">
          <p14:sldIdLst>
            <p14:sldId id="259"/>
          </p14:sldIdLst>
        </p14:section>
        <p14:section name="目录与章节过渡" id="{847108E3-22F3-4CD9-A82A-834291DC17F4}">
          <p14:sldIdLst>
            <p14:sldId id="262"/>
            <p14:sldId id="269"/>
          </p14:sldIdLst>
        </p14:section>
        <p14:section name="内容页" id="{EB11151C-0E14-47B0-8218-1431BF894351}">
          <p14:sldIdLst>
            <p14:sldId id="266"/>
            <p14:sldId id="1724"/>
            <p14:sldId id="280"/>
            <p14:sldId id="1754"/>
            <p14:sldId id="1727"/>
            <p14:sldId id="281"/>
            <p14:sldId id="1728"/>
            <p14:sldId id="1729"/>
            <p14:sldId id="1732"/>
            <p14:sldId id="1733"/>
            <p14:sldId id="1735"/>
            <p14:sldId id="1731"/>
            <p14:sldId id="1730"/>
            <p14:sldId id="1751"/>
            <p14:sldId id="1753"/>
            <p14:sldId id="1725"/>
          </p14:sldIdLst>
        </p14:section>
        <p14:section name="封底" id="{843E591D-6EE2-4691-951C-C0C689F22170}">
          <p14:sldIdLst>
            <p14:sldId id="260"/>
          </p14:sldIdLst>
        </p14:section>
        <p14:section name="配色与字体" id="{3D97B63B-D70E-4F27-8A27-3FF98FBB7258}">
          <p14:sldIdLst/>
        </p14:section>
        <p14:section name="图标" id="{256EF24B-5FA9-4838-AFAB-30B46CBE188B}">
          <p14:sldIdLst/>
        </p14:section>
      </p14:sectionLst>
    </p:ext>
    <p:ext uri="{EFAFB233-063F-42B5-8137-9DF3F51BA10A}">
      <p15:sldGuideLst xmlns:p15="http://schemas.microsoft.com/office/powerpoint/2012/main">
        <p15:guide id="1" pos="3863">
          <p15:clr>
            <a:srgbClr val="A4A3A4"/>
          </p15:clr>
        </p15:guide>
        <p15:guide id="2" orient="horz" pos="1028">
          <p15:clr>
            <a:srgbClr val="A4A3A4"/>
          </p15:clr>
        </p15:guide>
        <p15:guide id="3" orient="horz" pos="1502">
          <p15:clr>
            <a:srgbClr val="A4A3A4"/>
          </p15:clr>
        </p15:guide>
        <p15:guide id="4" orient="horz" pos="3113">
          <p15:clr>
            <a:srgbClr val="A4A3A4"/>
          </p15:clr>
        </p15:guide>
        <p15:guide id="5" pos="2128">
          <p15:clr>
            <a:srgbClr val="A4A3A4"/>
          </p15:clr>
        </p15:guide>
        <p15:guide id="6" pos="4067">
          <p15:clr>
            <a:srgbClr val="A4A3A4"/>
          </p15:clr>
        </p15:guide>
        <p15:guide id="7" pos="5972">
          <p15:clr>
            <a:srgbClr val="A4A3A4"/>
          </p15:clr>
        </p15:guide>
        <p15:guide id="8" pos="5292">
          <p15:clr>
            <a:srgbClr val="A4A3A4"/>
          </p15:clr>
        </p15:guide>
        <p15:guide id="9" pos="2275">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朱 玺晨" initials="朱"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FF"/>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885" autoAdjust="0"/>
    <p:restoredTop sz="94289" autoAdjust="0"/>
  </p:normalViewPr>
  <p:slideViewPr>
    <p:cSldViewPr snapToGrid="0" showGuides="1">
      <p:cViewPr varScale="1">
        <p:scale>
          <a:sx n="153" d="100"/>
          <a:sy n="153" d="100"/>
        </p:scale>
        <p:origin x="480" y="6"/>
      </p:cViewPr>
      <p:guideLst>
        <p:guide pos="3863"/>
        <p:guide orient="horz" pos="1028"/>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gs" Target="tags/tag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t>2022/3/22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jpeg>
</file>

<file path=ppt/media/image24.jpeg>
</file>

<file path=ppt/media/image25.jpe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t>2022/3/22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Becker</a:t>
            </a:r>
            <a:r>
              <a:rPr lang="zh-CN" altLang="en-US" dirty="0"/>
              <a:t>的家庭论（来自百科）：第八章谈及了家庭利他主义。在家庭中如果存在一个利他主义的家长，一个自私者的行为假如损害了整个家庭的利益，家长将通过减少其利益的方法来对付损失，从而使该人受害，这样他就不会采取有损家庭收入的行为。家庭内的利他主义可以提高家庭收入，并使一个自私的家庭成员也自动地为家庭福利着想。</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首先会简单说一下</a:t>
            </a:r>
            <a:r>
              <a:rPr lang="en-US" altLang="zh-CN" dirty="0"/>
              <a:t>nuclear</a:t>
            </a:r>
            <a:r>
              <a:rPr lang="zh-CN" altLang="en-US" dirty="0"/>
              <a:t>，</a:t>
            </a:r>
            <a:r>
              <a:rPr lang="en-US" altLang="zh-CN" dirty="0"/>
              <a:t>stem</a:t>
            </a:r>
            <a:r>
              <a:rPr lang="zh-CN" altLang="en-US" dirty="0"/>
              <a:t>，</a:t>
            </a:r>
            <a:r>
              <a:rPr lang="en-US" altLang="zh-CN" dirty="0"/>
              <a:t>joint</a:t>
            </a:r>
            <a:r>
              <a:rPr lang="zh-CN" altLang="en-US" dirty="0"/>
              <a:t>家庭大概内容</a:t>
            </a:r>
          </a:p>
        </p:txBody>
      </p:sp>
      <p:sp>
        <p:nvSpPr>
          <p:cNvPr id="4" name="灯片编号占位符 3"/>
          <p:cNvSpPr>
            <a:spLocks noGrp="1"/>
          </p:cNvSpPr>
          <p:nvPr>
            <p:ph type="sldNum" sz="quarter" idx="5"/>
          </p:nvPr>
        </p:nvSpPr>
        <p:spPr/>
        <p:txBody>
          <a:bodyPr/>
          <a:lstStyle/>
          <a:p>
            <a:fld id="{6E0D5545-95D4-489F-B8ED-7EAFA774B567}" type="slidenum">
              <a:rPr lang="zh-CN" altLang="en-US" smtClean="0"/>
              <a:t>6</a:t>
            </a:fld>
            <a:endParaRPr lang="zh-CN" altLang="en-US"/>
          </a:p>
        </p:txBody>
      </p:sp>
    </p:spTree>
    <p:extLst>
      <p:ext uri="{BB962C8B-B14F-4D97-AF65-F5344CB8AC3E}">
        <p14:creationId xmlns:p14="http://schemas.microsoft.com/office/powerpoint/2010/main" val="48965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仍然是第六张</a:t>
            </a:r>
            <a:r>
              <a:rPr lang="en-US" altLang="zh-CN" dirty="0"/>
              <a:t>ppt</a:t>
            </a:r>
            <a:r>
              <a:rPr lang="zh-CN" altLang="en-US"/>
              <a:t>，把动画拆开了</a:t>
            </a:r>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7</a:t>
            </a:fld>
            <a:endParaRPr lang="zh-CN" altLang="en-US"/>
          </a:p>
        </p:txBody>
      </p:sp>
    </p:spTree>
    <p:extLst>
      <p:ext uri="{BB962C8B-B14F-4D97-AF65-F5344CB8AC3E}">
        <p14:creationId xmlns:p14="http://schemas.microsoft.com/office/powerpoint/2010/main" val="1020721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结合中国是父系社会，谈父母投资对孩子影响</a:t>
            </a:r>
          </a:p>
        </p:txBody>
      </p:sp>
      <p:sp>
        <p:nvSpPr>
          <p:cNvPr id="4" name="灯片编号占位符 3"/>
          <p:cNvSpPr>
            <a:spLocks noGrp="1"/>
          </p:cNvSpPr>
          <p:nvPr>
            <p:ph type="sldNum" sz="quarter" idx="5"/>
          </p:nvPr>
        </p:nvSpPr>
        <p:spPr/>
        <p:txBody>
          <a:bodyPr/>
          <a:lstStyle/>
          <a:p>
            <a:fld id="{6E0D5545-95D4-489F-B8ED-7EAFA774B567}" type="slidenum">
              <a:rPr lang="zh-CN" altLang="en-US" smtClean="0"/>
              <a:t>9</a:t>
            </a:fld>
            <a:endParaRPr lang="zh-CN" altLang="en-US"/>
          </a:p>
        </p:txBody>
      </p:sp>
    </p:spTree>
    <p:extLst>
      <p:ext uri="{BB962C8B-B14F-4D97-AF65-F5344CB8AC3E}">
        <p14:creationId xmlns:p14="http://schemas.microsoft.com/office/powerpoint/2010/main" val="31332467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10.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2.xml"/><Relationship Id="rId4" Type="http://schemas.openxmlformats.org/officeDocument/2006/relationships/image" Target="../media/image1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3.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 Id="rId4" Type="http://schemas.openxmlformats.org/officeDocument/2006/relationships/image" Target="../media/image9.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3.xml"/><Relationship Id="rId5" Type="http://schemas.openxmlformats.org/officeDocument/2006/relationships/image" Target="../media/image3.png"/><Relationship Id="rId4" Type="http://schemas.openxmlformats.org/officeDocument/2006/relationships/image" Target="../media/image10.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4.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4.xml"/><Relationship Id="rId4" Type="http://schemas.openxmlformats.org/officeDocument/2006/relationships/image" Target="../media/image8.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4.xml"/><Relationship Id="rId4" Type="http://schemas.openxmlformats.org/officeDocument/2006/relationships/image" Target="../media/image8.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4.xml"/><Relationship Id="rId4" Type="http://schemas.openxmlformats.org/officeDocument/2006/relationships/image" Target="../media/image9.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4.xml"/><Relationship Id="rId4" Type="http://schemas.openxmlformats.org/officeDocument/2006/relationships/image" Target="../media/image3.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4.xml"/><Relationship Id="rId5" Type="http://schemas.openxmlformats.org/officeDocument/2006/relationships/image" Target="../media/image3.png"/><Relationship Id="rId4" Type="http://schemas.openxmlformats.org/officeDocument/2006/relationships/image" Target="../media/image10.pn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Master" Target="../slideMasters/slideMaster4.xml"/><Relationship Id="rId4" Type="http://schemas.openxmlformats.org/officeDocument/2006/relationships/image" Target="../media/image4.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Master" Target="../slideMasters/slideMaster4.xml"/><Relationship Id="rId4"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a:t>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本</a:t>
            </a:r>
            <a:r>
              <a:rPr kumimoji="0" lang="en-US" altLang="zh-CN"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模板正参与</a:t>
            </a:r>
            <a:endParaRPr kumimoji="0" 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panose="020B0502040204020203"/>
              <a:ea typeface="微软雅黑" panose="020B0503020204020204" charset="-122"/>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 </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PPT</a:t>
            </a: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模板设计大赛 </a:t>
            </a:r>
            <a:endParaRPr kumimoji="0" lang="en-US" sz="16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panose="020B0503020204020204" charset="-122"/>
              <a:ea typeface="微软雅黑" panose="020B0503020204020204" charset="-122"/>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a:t>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a:t>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a:t>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a:t>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a:t>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a:t>
            </a:fld>
            <a:endParaRPr lang="zh-CN" altLang="en-US" dirty="0"/>
          </a:p>
        </p:txBody>
      </p:sp>
      <p:sp>
        <p:nvSpPr>
          <p:cNvPr id="32" name="文本占位符 31"/>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44170"/>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p:cNvPicPr>
            <a:picLocks noChangeAspect="1"/>
          </p:cNvPicPr>
          <p:nvPr userDrawn="1"/>
        </p:nvPicPr>
        <p:blipFill>
          <a:blip r:embed="rId2">
            <a:alphaModFix amt="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a:t>
            </a:fld>
            <a:endParaRPr lang="zh-CN" altLang="en-US" dirty="0"/>
          </a:p>
        </p:txBody>
      </p:sp>
      <p:sp>
        <p:nvSpPr>
          <p:cNvPr id="32" name="文本占位符 31"/>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p:cNvPicPr>
            <a:picLocks noChangeAspect="1"/>
          </p:cNvPicPr>
          <p:nvPr userDrawn="1"/>
        </p:nvPicPr>
        <p:blipFill rotWithShape="1">
          <a:blip r:embed="rId4" cstate="print"/>
          <a:srcRect l="74359" r="1346"/>
          <a:stretch>
            <a:fillRect/>
          </a:stretch>
        </p:blipFill>
        <p:spPr>
          <a:xfrm>
            <a:off x="8870172" y="274183"/>
            <a:ext cx="3002280" cy="411617"/>
          </a:xfrm>
          <a:prstGeom prst="rect">
            <a:avLst/>
          </a:prstGeom>
        </p:spPr>
      </p:pic>
      <p:grpSp>
        <p:nvGrpSpPr>
          <p:cNvPr id="2" name="组合 1"/>
          <p:cNvGrpSpPr/>
          <p:nvPr userDrawn="1"/>
        </p:nvGrpSpPr>
        <p:grpSpPr>
          <a:xfrm>
            <a:off x="3352562" y="6252715"/>
            <a:ext cx="5486876" cy="406590"/>
            <a:chOff x="3352562" y="6073254"/>
            <a:chExt cx="5486876" cy="406590"/>
          </a:xfrm>
        </p:grpSpPr>
        <p:pic>
          <p:nvPicPr>
            <p:cNvPr id="18" name="图片 17"/>
            <p:cNvPicPr>
              <a:picLocks noChangeAspect="1"/>
            </p:cNvPicPr>
            <p:nvPr userDrawn="1"/>
          </p:nvPicPr>
          <p:blipFill rotWithShape="1">
            <a:blip r:embed="rId5">
              <a:alphaModFix amt="35000"/>
            </a:blip>
            <a:srcRect t="9831" b="36385"/>
            <a:stretch>
              <a:fillRect/>
            </a:stretch>
          </p:blipFill>
          <p:spPr>
            <a:xfrm>
              <a:off x="3352562" y="6073254"/>
              <a:ext cx="5486876" cy="406590"/>
            </a:xfrm>
            <a:prstGeom prst="rect">
              <a:avLst/>
            </a:prstGeom>
          </p:spPr>
        </p:pic>
        <p:sp>
          <p:nvSpPr>
            <p:cNvPr id="37" name="椭圆 36"/>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p:cNvPicPr>
            <a:picLocks noChangeAspect="1"/>
          </p:cNvPicPr>
          <p:nvPr userDrawn="1"/>
        </p:nvPicPr>
        <p:blipFill>
          <a:blip r:embed="rId3" cstate="print">
            <a:alphaModFix amt="1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a:t>
            </a:fld>
            <a:endParaRPr lang="zh-CN" altLang="en-US" dirty="0"/>
          </a:p>
        </p:txBody>
      </p:sp>
      <p:sp>
        <p:nvSpPr>
          <p:cNvPr id="32" name="文本占位符 31"/>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p:cNvPicPr>
            <a:picLocks noChangeAspect="1"/>
          </p:cNvPicPr>
          <p:nvPr userDrawn="1"/>
        </p:nvPicPr>
        <p:blipFill rotWithShape="1">
          <a:blip r:embed="rId6"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p:cNvGrpSpPr/>
          <p:nvPr userDrawn="1"/>
        </p:nvGrpSpPr>
        <p:grpSpPr>
          <a:xfrm>
            <a:off x="304800" y="2455636"/>
            <a:ext cx="4122059" cy="1462680"/>
            <a:chOff x="304800" y="2709636"/>
            <a:chExt cx="4122059" cy="1462680"/>
          </a:xfrm>
        </p:grpSpPr>
        <p:grpSp>
          <p:nvGrpSpPr>
            <p:cNvPr id="5" name="组合 4"/>
            <p:cNvGrpSpPr/>
            <p:nvPr/>
          </p:nvGrpSpPr>
          <p:grpSpPr>
            <a:xfrm>
              <a:off x="304800" y="2709636"/>
              <a:ext cx="4122059" cy="1462680"/>
              <a:chOff x="667656" y="1497651"/>
              <a:chExt cx="4122059"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pic>
        <p:nvPicPr>
          <p:cNvPr id="7" name="图片 6"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p:cNvSpPr>
            <a:spLocks noGrp="1"/>
          </p:cNvSpPr>
          <p:nvPr>
            <p:ph type="body" sz="quarter" idx="14" hasCustomPrompt="1"/>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p:cNvPicPr>
            <a:picLocks noChangeAspect="1"/>
          </p:cNvPicPr>
          <p:nvPr userDrawn="1"/>
        </p:nvPicPr>
        <p:blipFill rotWithShape="1">
          <a:blip r:embed="rId5" cstate="print"/>
          <a:srcRect r="1346"/>
          <a:stretch>
            <a:fillRect/>
          </a:stretch>
        </p:blipFill>
        <p:spPr>
          <a:xfrm>
            <a:off x="516" y="6041797"/>
            <a:ext cx="12166903" cy="411617"/>
          </a:xfrm>
          <a:prstGeom prst="rect">
            <a:avLst/>
          </a:prstGeom>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p:cNvPicPr>
            <a:picLocks noChangeAspect="1"/>
          </p:cNvPicPr>
          <p:nvPr userDrawn="1"/>
        </p:nvPicPr>
        <p:blipFill>
          <a:blip r:embed="rId2">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p:cNvPicPr>
            <a:picLocks noChangeAspect="1"/>
          </p:cNvPicPr>
          <p:nvPr userDrawn="1"/>
        </p:nvPicPr>
        <p:blipFill rotWithShape="1">
          <a:blip r:embed="rId4">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p:cNvPicPr>
            <a:picLocks noChangeAspect="1"/>
          </p:cNvPicPr>
          <p:nvPr userDrawn="1"/>
        </p:nvPicPr>
        <p:blipFill rotWithShape="1">
          <a:blip r:embed="rId2">
            <a:alphaModFix amt="20000"/>
            <a:duotone>
              <a:schemeClr val="accent4">
                <a:shade val="45000"/>
                <a:satMod val="135000"/>
              </a:schemeClr>
              <a:prstClr val="white"/>
            </a:duotone>
          </a:blip>
          <a:srcRect t="9831" b="36385"/>
          <a:stretch>
            <a:fillRect/>
          </a:stretch>
        </p:blipFill>
        <p:spPr>
          <a:xfrm>
            <a:off x="3352562" y="6146610"/>
            <a:ext cx="5486876" cy="406590"/>
          </a:xfrm>
          <a:prstGeom prst="rect">
            <a:avLst/>
          </a:prstGeom>
        </p:spPr>
      </p:pic>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p:cNvPicPr>
            <a:picLocks noChangeAspect="1"/>
          </p:cNvPicPr>
          <p:nvPr userDrawn="1"/>
        </p:nvPicPr>
        <p:blipFill>
          <a:blip r:embed="rId4">
            <a:alphaModFix amt="20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标注</a:t>
            </a:r>
            <a:endPar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使用说明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a:t>
            </a:r>
            <a:r>
              <a:rPr kumimoji="0" lang="zh-CN" altLang="en-US" sz="1400" b="0" i="0" u="none" strike="noStrike" kern="1200" cap="none" spc="0" normalizeH="0" baseline="0" noProof="0">
                <a:ln>
                  <a:noFill/>
                </a:ln>
                <a:solidFill>
                  <a:prstClr val="white"/>
                </a:solidFill>
                <a:effectLst/>
                <a:uLnTx/>
                <a:uFillTx/>
                <a:latin typeface="+mn-lt"/>
                <a:ea typeface="微软雅黑" panose="020B0503020204020204" charset="-122"/>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endParaRPr>
          </a:p>
          <a:p>
            <a:pPr marL="0" marR="0" lvl="0" indent="0" defTabSz="60960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OfficePLUS</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拥有对本</a:t>
            </a:r>
            <a:r>
              <a:rPr kumimoji="0" lang="en-US" altLang="zh-CN"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PPT</a:t>
            </a:r>
            <a:r>
              <a:rPr kumimoji="0" lang="zh-CN" altLang="en-US" sz="1400" b="0" i="0" u="none" strike="noStrike" kern="0" cap="none" spc="0" normalizeH="0" baseline="0" noProof="0">
                <a:ln>
                  <a:noFill/>
                </a:ln>
                <a:solidFill>
                  <a:srgbClr val="FFFFFF"/>
                </a:solidFill>
                <a:effectLst/>
                <a:uLnTx/>
                <a:uFillTx/>
                <a:latin typeface="Segoe UI Light" panose="020B0502040204020203"/>
                <a:ea typeface="微软雅黑" panose="020B0503020204020204" charset="-122"/>
                <a:cs typeface="Segoe UI Light" panose="020B0502040204020203"/>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charset="-122"/>
              <a:cs typeface="Segoe UI Light" panose="020B0502040204020203"/>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60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p:cNvGrpSpPr/>
          <p:nvPr/>
        </p:nvGrpSpPr>
        <p:grpSpPr>
          <a:xfrm>
            <a:off x="4034970" y="685800"/>
            <a:ext cx="4122060" cy="1462680"/>
            <a:chOff x="667655" y="1497651"/>
            <a:chExt cx="4122060" cy="1462680"/>
          </a:xfrm>
        </p:grpSpPr>
        <p:grpSp>
          <p:nvGrpSpPr>
            <p:cNvPr id="7" name="组合 6"/>
            <p:cNvGrpSpPr/>
            <p:nvPr/>
          </p:nvGrpSpPr>
          <p:grpSpPr>
            <a:xfrm>
              <a:off x="667656" y="1497651"/>
              <a:ext cx="4122059" cy="1438728"/>
              <a:chOff x="537028" y="1493158"/>
              <a:chExt cx="4122059" cy="1438728"/>
            </a:xfrm>
          </p:grpSpPr>
          <p:sp>
            <p:nvSpPr>
              <p:cNvPr id="10" name="矩形 9"/>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p:cNvPicPr>
                <a:picLocks noChangeAspect="1"/>
              </p:cNvPicPr>
              <p:nvPr/>
            </p:nvPicPr>
            <p:blipFill>
              <a:blip r:embed="rId3" cstate="print">
                <a:alphaModFix amt="25000"/>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39" name="文本占位符 38"/>
          <p:cNvSpPr>
            <a:spLocks noGrp="1"/>
          </p:cNvSpPr>
          <p:nvPr>
            <p:ph type="body" sz="quarter" idx="11" hasCustomPrompt="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p:cNvSpPr>
            <a:spLocks noGrp="1"/>
          </p:cNvSpPr>
          <p:nvPr>
            <p:ph type="body" sz="quarter" idx="11" hasCustomPrompt="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p:cNvPicPr>
            <a:picLocks noChangeAspect="1"/>
          </p:cNvPicPr>
          <p:nvPr userDrawn="1"/>
        </p:nvPicPr>
        <p:blipFill rotWithShape="1">
          <a:blip r:embed="rId3" cstate="print"/>
          <a:srcRect l="49487" r="1345"/>
          <a:stretch>
            <a:fillRect/>
          </a:stretch>
        </p:blipFill>
        <p:spPr>
          <a:xfrm>
            <a:off x="6238430" y="6041797"/>
            <a:ext cx="5920443" cy="411617"/>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pic>
        <p:nvPicPr>
          <p:cNvPr id="4" name="图片 3"/>
          <p:cNvPicPr>
            <a:picLocks noChangeAspect="1"/>
          </p:cNvPicPr>
          <p:nvPr userDrawn="1"/>
        </p:nvPicPr>
        <p:blipFill rotWithShape="1">
          <a:blip r:embed="rId3" cstate="print"/>
          <a:srcRect r="1346"/>
          <a:stretch>
            <a:fillRect/>
          </a:stretch>
        </p:blipFill>
        <p:spPr>
          <a:xfrm>
            <a:off x="516" y="6041797"/>
            <a:ext cx="12166903" cy="411617"/>
          </a:xfrm>
          <a:prstGeom prst="rect">
            <a:avLst/>
          </a:prstGeom>
        </p:spPr>
      </p:pic>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p:cNvSpPr>
            <a:spLocks noGrp="1"/>
          </p:cNvSpPr>
          <p:nvPr>
            <p:ph type="sldNum" sz="quarter" idx="10"/>
          </p:nvPr>
        </p:nvSpPr>
        <p:spPr/>
        <p:txBody>
          <a:bodyPr/>
          <a:lstStyle/>
          <a:p>
            <a:fld id="{6C53781C-E1F6-4315-A39D-61273F2E0596}" type="slidenum">
              <a:rPr lang="zh-CN" altLang="en-US" smtClean="0"/>
              <a:t>‹#›</a:t>
            </a:fld>
            <a:endParaRPr lang="zh-CN" altLang="en-US" dirty="0"/>
          </a:p>
        </p:txBody>
      </p:sp>
      <p:sp>
        <p:nvSpPr>
          <p:cNvPr id="9" name="文本占位符 31"/>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p:cNvPicPr>
            <a:picLocks noChangeAspect="1"/>
          </p:cNvPicPr>
          <p:nvPr userDrawn="1"/>
        </p:nvPicPr>
        <p:blipFill rotWithShape="1">
          <a:blip r:embed="rId4" cstate="print"/>
          <a:srcRect r="1346"/>
          <a:stretch>
            <a:fillRect/>
          </a:stretch>
        </p:blipFill>
        <p:spPr>
          <a:xfrm>
            <a:off x="516" y="6041797"/>
            <a:ext cx="12166903" cy="411617"/>
          </a:xfrm>
          <a:prstGeom prst="rect">
            <a:avLst/>
          </a:prstGeom>
        </p:spPr>
      </p:pic>
      <p:sp>
        <p:nvSpPr>
          <p:cNvPr id="21" name="平行四边形 20"/>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theme" Target="../theme/theme3.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theme" Target="../theme/theme4.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10.xml"/><Relationship Id="rId4" Type="http://schemas.openxmlformats.org/officeDocument/2006/relationships/image" Target="../media/image25.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a:xfrm>
            <a:off x="1406318" y="2016174"/>
            <a:ext cx="9379365" cy="1060855"/>
          </a:xfrm>
        </p:spPr>
        <p:txBody>
          <a:bodyPr/>
          <a:lstStyle/>
          <a:p>
            <a:r>
              <a:rPr lang="en-US" altLang="zh-CN" dirty="0"/>
              <a:t>Who cares</a:t>
            </a:r>
            <a:r>
              <a:rPr lang="zh-CN" altLang="en-US" dirty="0"/>
              <a:t>？</a:t>
            </a:r>
          </a:p>
        </p:txBody>
      </p:sp>
      <p:sp>
        <p:nvSpPr>
          <p:cNvPr id="3" name="内容占位符 2"/>
          <p:cNvSpPr>
            <a:spLocks noGrp="1"/>
          </p:cNvSpPr>
          <p:nvPr>
            <p:ph sz="quarter" idx="10"/>
          </p:nvPr>
        </p:nvSpPr>
        <p:spPr>
          <a:xfrm>
            <a:off x="4644344" y="5781386"/>
            <a:ext cx="2903311" cy="454025"/>
          </a:xfrm>
        </p:spPr>
        <p:txBody>
          <a:bodyPr/>
          <a:lstStyle/>
          <a:p>
            <a:fld id="{045CE301-1C36-4793-AA14-14B8D1577BED}" type="datetime2">
              <a:rPr lang="zh-CN" altLang="en-US" smtClean="0"/>
              <a:t>2022年3月22日</a:t>
            </a:fld>
            <a:endParaRPr lang="zh-CN" altLang="en-US" dirty="0"/>
          </a:p>
        </p:txBody>
      </p:sp>
      <p:sp>
        <p:nvSpPr>
          <p:cNvPr id="10" name="文本占位符 9"/>
          <p:cNvSpPr>
            <a:spLocks noGrp="1"/>
          </p:cNvSpPr>
          <p:nvPr>
            <p:ph type="body" sz="quarter" idx="11"/>
          </p:nvPr>
        </p:nvSpPr>
        <p:spPr>
          <a:xfrm>
            <a:off x="3214777" y="5113781"/>
            <a:ext cx="6183745" cy="667605"/>
          </a:xfrm>
        </p:spPr>
        <p:txBody>
          <a:bodyPr/>
          <a:lstStyle/>
          <a:p>
            <a:r>
              <a:rPr lang="zh-CN" altLang="en-US" sz="2000" dirty="0"/>
              <a:t>汇报人姓名：潘山荥，陶儒耀，王凯灵，朱玺晨</a:t>
            </a:r>
          </a:p>
        </p:txBody>
      </p:sp>
      <p:sp>
        <p:nvSpPr>
          <p:cNvPr id="2" name="文本框 1"/>
          <p:cNvSpPr txBox="1"/>
          <p:nvPr/>
        </p:nvSpPr>
        <p:spPr>
          <a:xfrm>
            <a:off x="1406318" y="3561575"/>
            <a:ext cx="9615340" cy="1631216"/>
          </a:xfrm>
          <a:prstGeom prst="rect">
            <a:avLst/>
          </a:prstGeom>
          <a:noFill/>
        </p:spPr>
        <p:txBody>
          <a:bodyPr wrap="square" rtlCol="0">
            <a:spAutoFit/>
          </a:bodyPr>
          <a:lstStyle/>
          <a:p>
            <a:r>
              <a:rPr lang="en-US" altLang="zh-CN" sz="2000" b="1" dirty="0"/>
              <a:t>Describe the most important forms and consequences of contemporary family altruism in China compared to your understanding of such behavior in the United States. What do you think are the primary causes for such differences and what are the long-term implications of such differences for subsequent development?</a:t>
            </a:r>
            <a:endParaRPr lang="zh-CN" altLang="en-US" sz="2000" b="1" dirty="0"/>
          </a:p>
        </p:txBody>
      </p:sp>
      <p:sp>
        <p:nvSpPr>
          <p:cNvPr id="4" name="文本框 3">
            <a:extLst>
              <a:ext uri="{FF2B5EF4-FFF2-40B4-BE49-F238E27FC236}">
                <a16:creationId xmlns:a16="http://schemas.microsoft.com/office/drawing/2014/main" id="{E0A92A39-697B-43CC-A8AD-2E55412403ED}"/>
              </a:ext>
            </a:extLst>
          </p:cNvPr>
          <p:cNvSpPr txBox="1"/>
          <p:nvPr/>
        </p:nvSpPr>
        <p:spPr>
          <a:xfrm>
            <a:off x="357829" y="5781386"/>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1</a:t>
            </a:r>
            <a:endParaRPr lang="zh-CN" altLang="en-US" sz="40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6238874" y="2661868"/>
            <a:ext cx="5740924" cy="984389"/>
          </a:xfrm>
        </p:spPr>
        <p:txBody>
          <a:bodyPr/>
          <a:lstStyle/>
          <a:p>
            <a:r>
              <a:rPr lang="en-US" altLang="zh-CN" sz="3600" dirty="0"/>
              <a:t>Causes &amp; Analysis</a:t>
            </a:r>
            <a:endParaRPr lang="zh-CN" altLang="en-US" sz="3600" dirty="0"/>
          </a:p>
        </p:txBody>
      </p:sp>
      <p:sp>
        <p:nvSpPr>
          <p:cNvPr id="5" name="文本占位符 4"/>
          <p:cNvSpPr>
            <a:spLocks noGrp="1"/>
          </p:cNvSpPr>
          <p:nvPr>
            <p:ph type="body" sz="quarter" idx="11"/>
          </p:nvPr>
        </p:nvSpPr>
        <p:spPr/>
        <p:txBody>
          <a:bodyPr/>
          <a:lstStyle/>
          <a:p>
            <a:r>
              <a:rPr lang="zh-CN" altLang="en-US" dirty="0"/>
              <a:t>请在此输入文字说明</a:t>
            </a:r>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03</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729" r="6729"/>
          <a:stretch>
            <a:fillRect/>
          </a:stretch>
        </p:blipFill>
        <p:spPr/>
      </p:pic>
      <p:sp>
        <p:nvSpPr>
          <p:cNvPr id="11" name="文本框 10">
            <a:extLst>
              <a:ext uri="{FF2B5EF4-FFF2-40B4-BE49-F238E27FC236}">
                <a16:creationId xmlns:a16="http://schemas.microsoft.com/office/drawing/2014/main" id="{517C19A3-533D-4D91-AAD8-2B717ED9B79F}"/>
              </a:ext>
            </a:extLst>
          </p:cNvPr>
          <p:cNvSpPr txBox="1"/>
          <p:nvPr/>
        </p:nvSpPr>
        <p:spPr>
          <a:xfrm>
            <a:off x="11422992" y="5235007"/>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9</a:t>
            </a:r>
            <a:endParaRPr lang="zh-CN" altLang="en-US" sz="40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Causes</a:t>
            </a:r>
            <a:endParaRPr lang="zh-CN" altLang="en-US" dirty="0"/>
          </a:p>
        </p:txBody>
      </p:sp>
      <p:sp>
        <p:nvSpPr>
          <p:cNvPr id="21" name="矩形: 圆角 20"/>
          <p:cNvSpPr/>
          <p:nvPr/>
        </p:nvSpPr>
        <p:spPr>
          <a:xfrm>
            <a:off x="500314" y="1165130"/>
            <a:ext cx="386204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2" name="平行四边形 21"/>
          <p:cNvSpPr/>
          <p:nvPr/>
        </p:nvSpPr>
        <p:spPr>
          <a:xfrm>
            <a:off x="785568"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right-quote-sign_36811"/>
          <p:cNvSpPr>
            <a:spLocks noChangeAspect="1"/>
          </p:cNvSpPr>
          <p:nvPr/>
        </p:nvSpPr>
        <p:spPr bwMode="auto">
          <a:xfrm>
            <a:off x="3892537" y="546748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p:cNvSpPr txBox="1"/>
          <p:nvPr/>
        </p:nvSpPr>
        <p:spPr>
          <a:xfrm>
            <a:off x="637596" y="2177612"/>
            <a:ext cx="4151344" cy="2369880"/>
          </a:xfrm>
          <a:prstGeom prst="rect">
            <a:avLst/>
          </a:prstGeom>
          <a:noFill/>
        </p:spPr>
        <p:txBody>
          <a:bodyPr wrap="square" rtlCol="0">
            <a:spAutoFit/>
          </a:bodyPr>
          <a:lstStyle/>
          <a:p>
            <a:r>
              <a:rPr lang="zh-CN" altLang="en-US" sz="3600" dirty="0"/>
              <a:t>生产关系</a:t>
            </a:r>
            <a:endParaRPr lang="en-US" altLang="zh-CN" sz="3600" dirty="0"/>
          </a:p>
          <a:p>
            <a:endParaRPr lang="en-US" altLang="zh-CN" sz="2800" dirty="0"/>
          </a:p>
          <a:p>
            <a:r>
              <a:rPr lang="zh-CN" altLang="en-US" sz="2800" dirty="0"/>
              <a:t>家庭结构</a:t>
            </a:r>
            <a:endParaRPr lang="en-US" altLang="zh-CN" sz="2800" dirty="0"/>
          </a:p>
          <a:p>
            <a:endParaRPr lang="en-US" altLang="zh-CN" sz="2800" dirty="0"/>
          </a:p>
          <a:p>
            <a:r>
              <a:rPr lang="zh-CN" altLang="en-US" sz="2800" dirty="0"/>
              <a:t>文化背景</a:t>
            </a:r>
            <a:endParaRPr lang="en-US" altLang="zh-CN" sz="2800" dirty="0"/>
          </a:p>
        </p:txBody>
      </p:sp>
      <p:sp>
        <p:nvSpPr>
          <p:cNvPr id="9" name="矩形: 圆角 8"/>
          <p:cNvSpPr/>
          <p:nvPr/>
        </p:nvSpPr>
        <p:spPr>
          <a:xfrm>
            <a:off x="4616189" y="1165128"/>
            <a:ext cx="675881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6" name="文本框 5"/>
          <p:cNvSpPr txBox="1"/>
          <p:nvPr/>
        </p:nvSpPr>
        <p:spPr>
          <a:xfrm>
            <a:off x="4926222" y="1519426"/>
            <a:ext cx="5584665" cy="2308324"/>
          </a:xfrm>
          <a:prstGeom prst="rect">
            <a:avLst/>
          </a:prstGeom>
          <a:noFill/>
        </p:spPr>
        <p:txBody>
          <a:bodyPr wrap="square" rtlCol="0">
            <a:spAutoFit/>
          </a:bodyPr>
          <a:lstStyle/>
          <a:p>
            <a:r>
              <a:rPr lang="zh-CN" altLang="en-US" dirty="0"/>
              <a:t>中国近代仍长期处于农业社会阶段，从生产关系上来说，人口多为从事密集劳动型的农业人口，需要在一定的土地面积里精细劳动，同时农业劳作也是自给自足的，这一方面促使家庭的结构偏向以直系家庭和联合家庭为主，另一方面加深了代际之间的经济和劳动上的依赖关系，进一步加深了在情感和社会关系上的关系，并形成相关的文化烙印。这也可以解释在出生率上对男性的偏爱。</a:t>
            </a:r>
          </a:p>
        </p:txBody>
      </p:sp>
      <p:sp>
        <p:nvSpPr>
          <p:cNvPr id="7" name="文本框 6"/>
          <p:cNvSpPr txBox="1"/>
          <p:nvPr/>
        </p:nvSpPr>
        <p:spPr>
          <a:xfrm>
            <a:off x="4926222" y="3862834"/>
            <a:ext cx="4939646" cy="1477328"/>
          </a:xfrm>
          <a:prstGeom prst="rect">
            <a:avLst/>
          </a:prstGeom>
          <a:noFill/>
        </p:spPr>
        <p:txBody>
          <a:bodyPr wrap="square" rtlCol="0">
            <a:spAutoFit/>
          </a:bodyPr>
          <a:lstStyle/>
          <a:p>
            <a:r>
              <a:rPr lang="zh-CN" altLang="en-US" dirty="0"/>
              <a:t>从城市人口来说因为生产关系的靠近，中美之间的差异减少；从农业人口来说，中美之间也有区别，体现为中国的农业更少使用机械大规模代替劳动，更小规模的集约化生产，这也和区位条件有关系。</a:t>
            </a:r>
          </a:p>
        </p:txBody>
      </p:sp>
      <p:sp>
        <p:nvSpPr>
          <p:cNvPr id="10" name="文本框 9">
            <a:extLst>
              <a:ext uri="{FF2B5EF4-FFF2-40B4-BE49-F238E27FC236}">
                <a16:creationId xmlns:a16="http://schemas.microsoft.com/office/drawing/2014/main" id="{4B42CCE6-406A-4431-842E-64F2B27B3C31}"/>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10</a:t>
            </a:r>
            <a:endParaRPr lang="zh-CN" altLang="en-US" sz="40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Causes</a:t>
            </a:r>
            <a:endParaRPr lang="zh-CN" altLang="en-US" dirty="0"/>
          </a:p>
        </p:txBody>
      </p:sp>
      <p:sp>
        <p:nvSpPr>
          <p:cNvPr id="21" name="矩形: 圆角 20"/>
          <p:cNvSpPr/>
          <p:nvPr/>
        </p:nvSpPr>
        <p:spPr>
          <a:xfrm>
            <a:off x="500314" y="1165130"/>
            <a:ext cx="386204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2" name="平行四边形 21"/>
          <p:cNvSpPr/>
          <p:nvPr/>
        </p:nvSpPr>
        <p:spPr>
          <a:xfrm>
            <a:off x="785568"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right-quote-sign_36811"/>
          <p:cNvSpPr>
            <a:spLocks noChangeAspect="1"/>
          </p:cNvSpPr>
          <p:nvPr/>
        </p:nvSpPr>
        <p:spPr bwMode="auto">
          <a:xfrm>
            <a:off x="3892537" y="546748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p:cNvSpPr txBox="1"/>
          <p:nvPr/>
        </p:nvSpPr>
        <p:spPr>
          <a:xfrm>
            <a:off x="637596" y="2177612"/>
            <a:ext cx="4151344" cy="2369880"/>
          </a:xfrm>
          <a:prstGeom prst="rect">
            <a:avLst/>
          </a:prstGeom>
          <a:noFill/>
        </p:spPr>
        <p:txBody>
          <a:bodyPr wrap="square" rtlCol="0">
            <a:spAutoFit/>
          </a:bodyPr>
          <a:lstStyle/>
          <a:p>
            <a:r>
              <a:rPr lang="zh-CN" altLang="en-US" sz="2800" dirty="0"/>
              <a:t>生产关系</a:t>
            </a:r>
            <a:endParaRPr lang="en-US" altLang="zh-CN" sz="2800" dirty="0"/>
          </a:p>
          <a:p>
            <a:endParaRPr lang="en-US" altLang="zh-CN" sz="2800" dirty="0"/>
          </a:p>
          <a:p>
            <a:r>
              <a:rPr lang="zh-CN" altLang="en-US" sz="3600" dirty="0"/>
              <a:t>家庭结构</a:t>
            </a:r>
            <a:endParaRPr lang="en-US" altLang="zh-CN" sz="3600" dirty="0"/>
          </a:p>
          <a:p>
            <a:endParaRPr lang="en-US" altLang="zh-CN" sz="2800" dirty="0"/>
          </a:p>
          <a:p>
            <a:r>
              <a:rPr lang="zh-CN" altLang="en-US" sz="2800" dirty="0"/>
              <a:t>文化背景</a:t>
            </a:r>
            <a:endParaRPr lang="en-US" altLang="zh-CN" sz="2800" dirty="0"/>
          </a:p>
        </p:txBody>
      </p:sp>
      <p:sp>
        <p:nvSpPr>
          <p:cNvPr id="9" name="矩形: 圆角 8"/>
          <p:cNvSpPr/>
          <p:nvPr/>
        </p:nvSpPr>
        <p:spPr>
          <a:xfrm>
            <a:off x="4616189" y="1165128"/>
            <a:ext cx="675881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6" name="文本框 5"/>
          <p:cNvSpPr txBox="1"/>
          <p:nvPr/>
        </p:nvSpPr>
        <p:spPr>
          <a:xfrm>
            <a:off x="4788940" y="1469961"/>
            <a:ext cx="6127422" cy="646331"/>
          </a:xfrm>
          <a:prstGeom prst="rect">
            <a:avLst/>
          </a:prstGeom>
          <a:noFill/>
        </p:spPr>
        <p:txBody>
          <a:bodyPr wrap="square" rtlCol="0">
            <a:spAutoFit/>
          </a:bodyPr>
          <a:lstStyle/>
          <a:p>
            <a:r>
              <a:rPr lang="zh-CN" altLang="en-US" dirty="0"/>
              <a:t>家庭结构常被粗分类为</a:t>
            </a:r>
            <a:r>
              <a:rPr lang="en-US" altLang="zh-CN" dirty="0"/>
              <a:t>nuclear</a:t>
            </a:r>
            <a:r>
              <a:rPr lang="zh-CN" altLang="en-US" dirty="0"/>
              <a:t>，</a:t>
            </a:r>
            <a:r>
              <a:rPr lang="en-US" altLang="zh-CN" dirty="0"/>
              <a:t>stem</a:t>
            </a:r>
            <a:r>
              <a:rPr lang="zh-CN" altLang="en-US" dirty="0"/>
              <a:t>，</a:t>
            </a:r>
            <a:r>
              <a:rPr lang="en-US" altLang="zh-CN" dirty="0"/>
              <a:t>joint family</a:t>
            </a:r>
            <a:r>
              <a:rPr lang="zh-CN" altLang="en-US" dirty="0"/>
              <a:t>，从这一角度来说，中国的家庭结构是以</a:t>
            </a:r>
            <a:r>
              <a:rPr lang="en-US" altLang="zh-CN" dirty="0"/>
              <a:t>stem</a:t>
            </a:r>
            <a:r>
              <a:rPr lang="zh-CN" altLang="en-US" dirty="0"/>
              <a:t>和</a:t>
            </a:r>
            <a:r>
              <a:rPr lang="en-US" altLang="zh-CN" dirty="0"/>
              <a:t>joint family</a:t>
            </a:r>
            <a:r>
              <a:rPr lang="zh-CN" altLang="en-US" dirty="0"/>
              <a:t>为主的。</a:t>
            </a:r>
          </a:p>
        </p:txBody>
      </p:sp>
      <p:pic>
        <p:nvPicPr>
          <p:cNvPr id="8" name="图片 7" descr="图形用户界面, 图表, 散点图&#10;&#10;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4976" y="2773514"/>
            <a:ext cx="3654665" cy="2592497"/>
          </a:xfrm>
          <a:prstGeom prst="rect">
            <a:avLst/>
          </a:prstGeom>
        </p:spPr>
      </p:pic>
      <p:pic>
        <p:nvPicPr>
          <p:cNvPr id="11" name="图片 10" descr="图表, 散点图&#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57028" y="2773514"/>
            <a:ext cx="3695686" cy="2652259"/>
          </a:xfrm>
          <a:prstGeom prst="rect">
            <a:avLst/>
          </a:prstGeom>
        </p:spPr>
      </p:pic>
      <p:sp>
        <p:nvSpPr>
          <p:cNvPr id="12" name="文本框 11"/>
          <p:cNvSpPr txBox="1"/>
          <p:nvPr/>
        </p:nvSpPr>
        <p:spPr>
          <a:xfrm>
            <a:off x="4616189" y="5308947"/>
            <a:ext cx="2375555" cy="369332"/>
          </a:xfrm>
          <a:prstGeom prst="rect">
            <a:avLst/>
          </a:prstGeom>
          <a:noFill/>
        </p:spPr>
        <p:txBody>
          <a:bodyPr wrap="square" rtlCol="0">
            <a:spAutoFit/>
          </a:bodyPr>
          <a:lstStyle/>
          <a:p>
            <a:r>
              <a:rPr lang="en-US" altLang="zh-CN" dirty="0"/>
              <a:t>Elder in joint family[7]</a:t>
            </a:r>
            <a:endParaRPr lang="zh-CN" altLang="en-US" dirty="0"/>
          </a:p>
        </p:txBody>
      </p:sp>
      <p:sp>
        <p:nvSpPr>
          <p:cNvPr id="16" name="文本框 15"/>
          <p:cNvSpPr txBox="1"/>
          <p:nvPr/>
        </p:nvSpPr>
        <p:spPr>
          <a:xfrm>
            <a:off x="8633579" y="5338450"/>
            <a:ext cx="2375555" cy="369332"/>
          </a:xfrm>
          <a:prstGeom prst="rect">
            <a:avLst/>
          </a:prstGeom>
          <a:noFill/>
        </p:spPr>
        <p:txBody>
          <a:bodyPr wrap="square" rtlCol="0">
            <a:spAutoFit/>
          </a:bodyPr>
          <a:lstStyle/>
          <a:p>
            <a:r>
              <a:rPr lang="en-US" altLang="zh-CN" dirty="0"/>
              <a:t>Elder in stem family[7]</a:t>
            </a:r>
            <a:endParaRPr lang="zh-CN" altLang="en-US" dirty="0"/>
          </a:p>
        </p:txBody>
      </p:sp>
      <p:pic>
        <p:nvPicPr>
          <p:cNvPr id="14" name="图片 13" descr="表格&#10;&#10;描述已自动生成"/>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49621" y="2302968"/>
            <a:ext cx="6667696" cy="3533588"/>
          </a:xfrm>
          <a:prstGeom prst="rect">
            <a:avLst/>
          </a:prstGeom>
        </p:spPr>
      </p:pic>
      <p:sp>
        <p:nvSpPr>
          <p:cNvPr id="15" name="文本框 14"/>
          <p:cNvSpPr txBox="1"/>
          <p:nvPr/>
        </p:nvSpPr>
        <p:spPr>
          <a:xfrm>
            <a:off x="6190350" y="5768453"/>
            <a:ext cx="3773768" cy="369332"/>
          </a:xfrm>
          <a:prstGeom prst="rect">
            <a:avLst/>
          </a:prstGeom>
          <a:noFill/>
        </p:spPr>
        <p:txBody>
          <a:bodyPr wrap="square" rtlCol="0">
            <a:spAutoFit/>
          </a:bodyPr>
          <a:lstStyle/>
          <a:p>
            <a:r>
              <a:rPr lang="en-US" altLang="zh-CN" dirty="0"/>
              <a:t>2010</a:t>
            </a:r>
            <a:r>
              <a:rPr lang="zh-CN" altLang="en-US" dirty="0"/>
              <a:t>年中国七省市人口调查表</a:t>
            </a:r>
            <a:r>
              <a:rPr lang="en-US" altLang="zh-CN" dirty="0"/>
              <a:t>[8]</a:t>
            </a:r>
            <a:endParaRPr lang="zh-CN" altLang="en-US" dirty="0"/>
          </a:p>
        </p:txBody>
      </p:sp>
      <p:sp>
        <p:nvSpPr>
          <p:cNvPr id="17" name="文本框 16">
            <a:extLst>
              <a:ext uri="{FF2B5EF4-FFF2-40B4-BE49-F238E27FC236}">
                <a16:creationId xmlns:a16="http://schemas.microsoft.com/office/drawing/2014/main" id="{11C72A18-FAE5-403A-8756-330CECAC156F}"/>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11</a:t>
            </a:r>
            <a:endParaRPr lang="zh-CN" altLang="en-US" sz="4000" dirty="0">
              <a:ln w="0"/>
              <a:solidFill>
                <a:schemeClr val="accent1"/>
              </a:solidFill>
              <a:effectLst>
                <a:outerShdw blurRad="38100" dist="25400" dir="5400000" algn="ctr" rotWithShape="0">
                  <a:srgbClr val="6E747A">
                    <a:alpha val="43000"/>
                  </a:srgbClr>
                </a:outerShdw>
              </a:effectLst>
            </a:endParaRPr>
          </a:p>
        </p:txBody>
      </p:sp>
      <p:sp>
        <p:nvSpPr>
          <p:cNvPr id="18" name="文本框 17">
            <a:extLst>
              <a:ext uri="{FF2B5EF4-FFF2-40B4-BE49-F238E27FC236}">
                <a16:creationId xmlns:a16="http://schemas.microsoft.com/office/drawing/2014/main" id="{B3A466A2-6EF6-42E2-988A-206C32C6EB91}"/>
              </a:ext>
            </a:extLst>
          </p:cNvPr>
          <p:cNvSpPr txBox="1"/>
          <p:nvPr/>
        </p:nvSpPr>
        <p:spPr>
          <a:xfrm>
            <a:off x="3615932" y="6432458"/>
            <a:ext cx="8427418" cy="738664"/>
          </a:xfrm>
          <a:prstGeom prst="rect">
            <a:avLst/>
          </a:prstGeom>
          <a:noFill/>
        </p:spPr>
        <p:txBody>
          <a:bodyPr wrap="square">
            <a:spAutoFit/>
          </a:bodyPr>
          <a:lstStyle/>
          <a:p>
            <a:r>
              <a:rPr lang="en-US" altLang="zh-CN" sz="1200" dirty="0"/>
              <a:t>[7]</a:t>
            </a:r>
            <a:r>
              <a:rPr lang="en-US" altLang="zh-CN" sz="1200" b="0" i="0" dirty="0">
                <a:solidFill>
                  <a:srgbClr val="303030"/>
                </a:solidFill>
                <a:effectLst/>
                <a:latin typeface="Arial" panose="020B0604020202020204" pitchFamily="34" charset="0"/>
              </a:rPr>
              <a:t> Ruggles S. Stem families and joint families in comparative historical perspective. </a:t>
            </a:r>
            <a:r>
              <a:rPr lang="en-US" altLang="zh-CN" sz="1200" b="0" i="1" dirty="0" err="1">
                <a:solidFill>
                  <a:srgbClr val="303030"/>
                </a:solidFill>
                <a:effectLst/>
                <a:latin typeface="Arial" panose="020B0604020202020204" pitchFamily="34" charset="0"/>
              </a:rPr>
              <a:t>Popul</a:t>
            </a:r>
            <a:r>
              <a:rPr lang="en-US" altLang="zh-CN" sz="1200" b="0" i="1" dirty="0">
                <a:solidFill>
                  <a:srgbClr val="303030"/>
                </a:solidFill>
                <a:effectLst/>
                <a:latin typeface="Arial" panose="020B0604020202020204" pitchFamily="34" charset="0"/>
              </a:rPr>
              <a:t> Dev Rev</a:t>
            </a:r>
            <a:r>
              <a:rPr lang="en-US" altLang="zh-CN" sz="1200" b="0" i="0" dirty="0">
                <a:solidFill>
                  <a:srgbClr val="303030"/>
                </a:solidFill>
                <a:effectLst/>
                <a:latin typeface="Arial" panose="020B0604020202020204" pitchFamily="34" charset="0"/>
              </a:rPr>
              <a:t>. 2010;36(3):563-577.</a:t>
            </a:r>
            <a:r>
              <a:rPr lang="en-US" altLang="zh-CN" sz="1200" dirty="0">
                <a:solidFill>
                  <a:srgbClr val="303030"/>
                </a:solidFill>
                <a:latin typeface="Arial" panose="020B0604020202020204" pitchFamily="34" charset="0"/>
              </a:rPr>
              <a:t> [8]</a:t>
            </a:r>
            <a:r>
              <a:rPr lang="zh-CN" altLang="en-US" sz="1200" b="0" i="0" dirty="0">
                <a:solidFill>
                  <a:srgbClr val="333333"/>
                </a:solidFill>
                <a:effectLst/>
                <a:latin typeface="Arial" panose="020B0604020202020204" pitchFamily="34" charset="0"/>
              </a:rPr>
              <a:t> 王跃生</a:t>
            </a:r>
            <a:r>
              <a:rPr lang="en-US" altLang="zh-CN" sz="1200" b="0" i="0" dirty="0">
                <a:solidFill>
                  <a:srgbClr val="333333"/>
                </a:solidFill>
                <a:effectLst/>
                <a:latin typeface="Arial" panose="020B0604020202020204" pitchFamily="34" charset="0"/>
              </a:rPr>
              <a:t>.</a:t>
            </a:r>
            <a:r>
              <a:rPr lang="zh-CN" altLang="en-US" sz="1200" b="0" i="0" dirty="0">
                <a:solidFill>
                  <a:srgbClr val="333333"/>
                </a:solidFill>
                <a:effectLst/>
                <a:latin typeface="Arial" panose="020B0604020202020204" pitchFamily="34" charset="0"/>
              </a:rPr>
              <a:t>城乡家户、家庭规模及其结构比较分析</a:t>
            </a:r>
            <a:r>
              <a:rPr lang="en-US" altLang="zh-CN" sz="1200" b="0" i="0" dirty="0">
                <a:solidFill>
                  <a:srgbClr val="333333"/>
                </a:solidFill>
                <a:effectLst/>
                <a:latin typeface="Arial" panose="020B0604020202020204" pitchFamily="34" charset="0"/>
              </a:rPr>
              <a:t>[J].</a:t>
            </a:r>
            <a:r>
              <a:rPr lang="zh-CN" altLang="en-US" sz="1200" b="0" i="0" dirty="0">
                <a:solidFill>
                  <a:srgbClr val="333333"/>
                </a:solidFill>
                <a:effectLst/>
                <a:latin typeface="Arial" panose="020B0604020202020204" pitchFamily="34" charset="0"/>
              </a:rPr>
              <a:t>江苏社会科学</a:t>
            </a:r>
            <a:r>
              <a:rPr lang="en-US" altLang="zh-CN" sz="1200" b="0" i="0" dirty="0">
                <a:solidFill>
                  <a:srgbClr val="333333"/>
                </a:solidFill>
                <a:effectLst/>
                <a:latin typeface="Arial" panose="020B0604020202020204" pitchFamily="34" charset="0"/>
              </a:rPr>
              <a:t>,2020,(06):11-24+241.</a:t>
            </a:r>
          </a:p>
          <a:p>
            <a:endParaRPr lang="en-US" altLang="zh-CN" b="0" i="0" dirty="0">
              <a:solidFill>
                <a:srgbClr val="303030"/>
              </a:solidFill>
              <a:effectLst/>
              <a:latin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Causes</a:t>
            </a:r>
            <a:endParaRPr lang="zh-CN" altLang="en-US" dirty="0"/>
          </a:p>
        </p:txBody>
      </p:sp>
      <p:sp>
        <p:nvSpPr>
          <p:cNvPr id="21" name="矩形: 圆角 20"/>
          <p:cNvSpPr/>
          <p:nvPr/>
        </p:nvSpPr>
        <p:spPr>
          <a:xfrm>
            <a:off x="500314" y="1165130"/>
            <a:ext cx="386204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2" name="平行四边形 21"/>
          <p:cNvSpPr/>
          <p:nvPr/>
        </p:nvSpPr>
        <p:spPr>
          <a:xfrm>
            <a:off x="785568"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right-quote-sign_36811"/>
          <p:cNvSpPr>
            <a:spLocks noChangeAspect="1"/>
          </p:cNvSpPr>
          <p:nvPr/>
        </p:nvSpPr>
        <p:spPr bwMode="auto">
          <a:xfrm>
            <a:off x="3892537" y="546748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p:cNvSpPr txBox="1"/>
          <p:nvPr/>
        </p:nvSpPr>
        <p:spPr>
          <a:xfrm>
            <a:off x="637596" y="2177612"/>
            <a:ext cx="4151344" cy="2369880"/>
          </a:xfrm>
          <a:prstGeom prst="rect">
            <a:avLst/>
          </a:prstGeom>
          <a:noFill/>
        </p:spPr>
        <p:txBody>
          <a:bodyPr wrap="square" rtlCol="0">
            <a:spAutoFit/>
          </a:bodyPr>
          <a:lstStyle/>
          <a:p>
            <a:r>
              <a:rPr lang="zh-CN" altLang="en-US" sz="2800" dirty="0"/>
              <a:t>生产关系</a:t>
            </a:r>
            <a:endParaRPr lang="en-US" altLang="zh-CN" sz="2800" dirty="0"/>
          </a:p>
          <a:p>
            <a:endParaRPr lang="en-US" altLang="zh-CN" sz="2800" dirty="0"/>
          </a:p>
          <a:p>
            <a:r>
              <a:rPr lang="zh-CN" altLang="en-US" sz="2800" dirty="0"/>
              <a:t>家庭结构</a:t>
            </a:r>
            <a:endParaRPr lang="en-US" altLang="zh-CN" sz="2800" dirty="0"/>
          </a:p>
          <a:p>
            <a:endParaRPr lang="en-US" altLang="zh-CN" sz="2800" dirty="0"/>
          </a:p>
          <a:p>
            <a:r>
              <a:rPr lang="zh-CN" altLang="en-US" sz="3600" dirty="0"/>
              <a:t>文化背景</a:t>
            </a:r>
            <a:endParaRPr lang="en-US" altLang="zh-CN" sz="3600" dirty="0"/>
          </a:p>
        </p:txBody>
      </p:sp>
      <p:sp>
        <p:nvSpPr>
          <p:cNvPr id="9" name="矩形: 圆角 8"/>
          <p:cNvSpPr/>
          <p:nvPr/>
        </p:nvSpPr>
        <p:spPr>
          <a:xfrm>
            <a:off x="4616189" y="1165128"/>
            <a:ext cx="675881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6" name="文本框 5"/>
          <p:cNvSpPr txBox="1"/>
          <p:nvPr/>
        </p:nvSpPr>
        <p:spPr>
          <a:xfrm>
            <a:off x="4788940" y="1277333"/>
            <a:ext cx="5986021" cy="4031873"/>
          </a:xfrm>
          <a:prstGeom prst="rect">
            <a:avLst/>
          </a:prstGeom>
          <a:noFill/>
        </p:spPr>
        <p:txBody>
          <a:bodyPr wrap="square" rtlCol="0">
            <a:spAutoFit/>
          </a:bodyPr>
          <a:lstStyle/>
          <a:p>
            <a:r>
              <a:rPr lang="zh-CN" altLang="en-US" sz="2000" dirty="0"/>
              <a:t>文化背景很大程度上影响了家庭内的利他行为。</a:t>
            </a:r>
            <a:endParaRPr lang="en-US" altLang="zh-CN" sz="2000" dirty="0"/>
          </a:p>
          <a:p>
            <a:endParaRPr lang="en-US" altLang="zh-CN" sz="2000" dirty="0"/>
          </a:p>
          <a:p>
            <a:r>
              <a:rPr lang="zh-CN" altLang="en-US" dirty="0"/>
              <a:t>费孝通在</a:t>
            </a:r>
            <a:r>
              <a:rPr lang="en-US" altLang="zh-CN" dirty="0"/>
              <a:t>《</a:t>
            </a:r>
            <a:r>
              <a:rPr lang="zh-CN" altLang="en-US" dirty="0"/>
              <a:t>乡土中国</a:t>
            </a:r>
            <a:r>
              <a:rPr lang="en-US" altLang="zh-CN" dirty="0"/>
              <a:t>》[9]</a:t>
            </a:r>
            <a:r>
              <a:rPr lang="zh-CN" altLang="en-US" dirty="0"/>
              <a:t>中提及，西方家庭是一种界限分明的团体，他们注重权力。</a:t>
            </a:r>
            <a:r>
              <a:rPr lang="en-US" altLang="zh-CN" dirty="0"/>
              <a:t>Charlies Devas</a:t>
            </a:r>
            <a:r>
              <a:rPr lang="zh-CN" altLang="en-US" dirty="0"/>
              <a:t>提到，</a:t>
            </a:r>
            <a:r>
              <a:rPr lang="zh-CN" altLang="en-US" b="0" i="0" dirty="0">
                <a:solidFill>
                  <a:srgbClr val="2F2F2F"/>
                </a:solidFill>
                <a:effectLst/>
                <a:latin typeface="Helvetica Neue"/>
              </a:rPr>
              <a:t>父亲对孩子的权力的削弱导致了联合家庭的迅速解体。这类权力主导的家庭也决定了西方家庭的主要功能是生育后代。父母不会花太多心思对孩子进行投资，知识教育培养。</a:t>
            </a:r>
            <a:r>
              <a:rPr lang="en-US" altLang="zh-CN" dirty="0">
                <a:solidFill>
                  <a:srgbClr val="2F2F2F"/>
                </a:solidFill>
                <a:latin typeface="Helvetica Neue"/>
              </a:rPr>
              <a:t>[10]</a:t>
            </a:r>
            <a:endParaRPr lang="en-US" altLang="zh-CN" b="0" i="0" dirty="0">
              <a:solidFill>
                <a:srgbClr val="2F2F2F"/>
              </a:solidFill>
              <a:effectLst/>
              <a:latin typeface="Helvetica Neue"/>
            </a:endParaRPr>
          </a:p>
          <a:p>
            <a:endParaRPr lang="en-US" altLang="zh-CN" dirty="0">
              <a:solidFill>
                <a:srgbClr val="2F2F2F"/>
              </a:solidFill>
              <a:latin typeface="Helvetica Neue"/>
            </a:endParaRPr>
          </a:p>
          <a:p>
            <a:r>
              <a:rPr lang="zh-CN" altLang="en-US" dirty="0">
                <a:solidFill>
                  <a:srgbClr val="2F2F2F"/>
                </a:solidFill>
                <a:latin typeface="Helvetica Neue"/>
              </a:rPr>
              <a:t>而在中国，家庭是一个更模糊的概念。受儒家讲究人伦关系的思想的系统影响，中国的传统社会形成了差序格局，社会和家庭的关系是由人与人的关系编织成的网络。家庭实际上作为一个社会最小单位，既承担着经济责任，还有政治和教育责任。家庭中大额的教育支出可被解释为这一责任的履行。</a:t>
            </a:r>
            <a:endParaRPr lang="zh-CN" altLang="en-US" dirty="0"/>
          </a:p>
        </p:txBody>
      </p:sp>
      <p:sp>
        <p:nvSpPr>
          <p:cNvPr id="10" name="文本框 9">
            <a:extLst>
              <a:ext uri="{FF2B5EF4-FFF2-40B4-BE49-F238E27FC236}">
                <a16:creationId xmlns:a16="http://schemas.microsoft.com/office/drawing/2014/main" id="{4726F115-9E7E-4673-A92E-0D5AEEA3DA29}"/>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12</a:t>
            </a:r>
            <a:endParaRPr lang="zh-CN" altLang="en-US" sz="4000" dirty="0">
              <a:ln w="0"/>
              <a:solidFill>
                <a:schemeClr val="accent1"/>
              </a:solidFill>
              <a:effectLst>
                <a:outerShdw blurRad="38100" dist="25400" dir="5400000" algn="ctr" rotWithShape="0">
                  <a:srgbClr val="6E747A">
                    <a:alpha val="43000"/>
                  </a:srgbClr>
                </a:outerShdw>
              </a:effectLst>
            </a:endParaRPr>
          </a:p>
        </p:txBody>
      </p:sp>
      <p:sp>
        <p:nvSpPr>
          <p:cNvPr id="11" name="文本框 10">
            <a:extLst>
              <a:ext uri="{FF2B5EF4-FFF2-40B4-BE49-F238E27FC236}">
                <a16:creationId xmlns:a16="http://schemas.microsoft.com/office/drawing/2014/main" id="{3BBC17AE-ACC6-4F9B-9FD4-4B654E98FF9A}"/>
              </a:ext>
            </a:extLst>
          </p:cNvPr>
          <p:cNvSpPr txBox="1"/>
          <p:nvPr/>
        </p:nvSpPr>
        <p:spPr>
          <a:xfrm>
            <a:off x="6070600" y="6415308"/>
            <a:ext cx="6096000" cy="646331"/>
          </a:xfrm>
          <a:prstGeom prst="rect">
            <a:avLst/>
          </a:prstGeom>
          <a:noFill/>
        </p:spPr>
        <p:txBody>
          <a:bodyPr wrap="square">
            <a:spAutoFit/>
          </a:bodyPr>
          <a:lstStyle/>
          <a:p>
            <a:r>
              <a:rPr lang="en-US" altLang="zh-CN" sz="1200" dirty="0">
                <a:solidFill>
                  <a:srgbClr val="333333"/>
                </a:solidFill>
                <a:latin typeface="Arial" panose="020B0604020202020204" pitchFamily="34" charset="0"/>
              </a:rPr>
              <a:t>[9]</a:t>
            </a:r>
            <a:r>
              <a:rPr lang="en-US" altLang="zh-CN" sz="1200" b="0" i="0" dirty="0">
                <a:solidFill>
                  <a:srgbClr val="444444"/>
                </a:solidFill>
                <a:effectLst/>
                <a:latin typeface="Roboto" panose="02000000000000000000" pitchFamily="2" charset="0"/>
              </a:rPr>
              <a:t> Earthbound China《</a:t>
            </a:r>
            <a:r>
              <a:rPr lang="zh-CN" altLang="en-US" sz="1200" b="0" i="0" dirty="0">
                <a:solidFill>
                  <a:srgbClr val="444444"/>
                </a:solidFill>
                <a:effectLst/>
                <a:latin typeface="Roboto" panose="02000000000000000000" pitchFamily="2" charset="0"/>
              </a:rPr>
              <a:t>乡土中国</a:t>
            </a:r>
            <a:r>
              <a:rPr lang="en-US" altLang="zh-CN" sz="1200" b="0" i="0" dirty="0">
                <a:solidFill>
                  <a:srgbClr val="444444"/>
                </a:solidFill>
                <a:effectLst/>
                <a:latin typeface="Roboto" panose="02000000000000000000" pitchFamily="2" charset="0"/>
              </a:rPr>
              <a:t>》1948 </a:t>
            </a:r>
            <a:r>
              <a:rPr lang="zh-CN" altLang="en-US" sz="1200" b="0" i="0" dirty="0">
                <a:solidFill>
                  <a:srgbClr val="444444"/>
                </a:solidFill>
                <a:effectLst/>
                <a:latin typeface="Roboto" panose="02000000000000000000" pitchFamily="2" charset="0"/>
              </a:rPr>
              <a:t>费孝通</a:t>
            </a:r>
            <a:endParaRPr lang="en-US" altLang="zh-CN" sz="1200" b="0" i="0" dirty="0">
              <a:solidFill>
                <a:srgbClr val="444444"/>
              </a:solidFill>
              <a:effectLst/>
              <a:latin typeface="Roboto" panose="02000000000000000000" pitchFamily="2" charset="0"/>
            </a:endParaRPr>
          </a:p>
          <a:p>
            <a:r>
              <a:rPr lang="en-US" altLang="zh-CN" sz="1200" dirty="0">
                <a:solidFill>
                  <a:srgbClr val="333333"/>
                </a:solidFill>
                <a:latin typeface="Arial" panose="020B0604020202020204" pitchFamily="34" charset="0"/>
              </a:rPr>
              <a:t>[10] Studies of Family Life: A Contribution to Social Science - Charles Stanton Devas</a:t>
            </a:r>
          </a:p>
          <a:p>
            <a:endParaRPr lang="en-US" altLang="zh-CN" sz="1200" b="0" i="0" dirty="0">
              <a:solidFill>
                <a:srgbClr val="333333"/>
              </a:solidFill>
              <a:effectLst/>
              <a:latin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Causes</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a:xfrm>
            <a:off x="5074690" y="6604793"/>
            <a:ext cx="7980910" cy="419100"/>
          </a:xfrm>
        </p:spPr>
        <p:txBody>
          <a:bodyPr/>
          <a:lstStyle/>
          <a:p>
            <a:r>
              <a:rPr lang="en-US" altLang="zh-CN" sz="1400" dirty="0">
                <a:solidFill>
                  <a:srgbClr val="333333"/>
                </a:solidFill>
                <a:latin typeface="Arial" panose="020B0604020202020204" pitchFamily="34" charset="0"/>
              </a:rPr>
              <a:t>[11] Filial Norms, Altruism, and Reciprocity: Financial Support to Older Parents in China</a:t>
            </a:r>
            <a:endParaRPr lang="en-US" altLang="zh-CN" sz="1400" dirty="0"/>
          </a:p>
          <a:p>
            <a:endParaRPr lang="zh-CN" altLang="en-US" sz="1400" dirty="0"/>
          </a:p>
        </p:txBody>
      </p:sp>
      <p:sp>
        <p:nvSpPr>
          <p:cNvPr id="21" name="矩形: 圆角 20"/>
          <p:cNvSpPr/>
          <p:nvPr/>
        </p:nvSpPr>
        <p:spPr>
          <a:xfrm>
            <a:off x="500314" y="1165130"/>
            <a:ext cx="386204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2" name="平行四边形 21"/>
          <p:cNvSpPr/>
          <p:nvPr/>
        </p:nvSpPr>
        <p:spPr>
          <a:xfrm>
            <a:off x="785568"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right-quote-sign_36811"/>
          <p:cNvSpPr>
            <a:spLocks noChangeAspect="1"/>
          </p:cNvSpPr>
          <p:nvPr/>
        </p:nvSpPr>
        <p:spPr bwMode="auto">
          <a:xfrm>
            <a:off x="3892537" y="546748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p:cNvSpPr txBox="1"/>
          <p:nvPr/>
        </p:nvSpPr>
        <p:spPr>
          <a:xfrm>
            <a:off x="637596" y="2177612"/>
            <a:ext cx="4151344" cy="2369880"/>
          </a:xfrm>
          <a:prstGeom prst="rect">
            <a:avLst/>
          </a:prstGeom>
          <a:noFill/>
        </p:spPr>
        <p:txBody>
          <a:bodyPr wrap="square" rtlCol="0">
            <a:spAutoFit/>
          </a:bodyPr>
          <a:lstStyle/>
          <a:p>
            <a:r>
              <a:rPr lang="zh-CN" altLang="en-US" sz="2800" dirty="0"/>
              <a:t>生产关系</a:t>
            </a:r>
            <a:endParaRPr lang="en-US" altLang="zh-CN" sz="2800" dirty="0"/>
          </a:p>
          <a:p>
            <a:endParaRPr lang="en-US" altLang="zh-CN" sz="2800" dirty="0"/>
          </a:p>
          <a:p>
            <a:r>
              <a:rPr lang="zh-CN" altLang="en-US" sz="2800" dirty="0"/>
              <a:t>家庭结构</a:t>
            </a:r>
            <a:endParaRPr lang="en-US" altLang="zh-CN" sz="2800" dirty="0"/>
          </a:p>
          <a:p>
            <a:endParaRPr lang="en-US" altLang="zh-CN" sz="2800" dirty="0"/>
          </a:p>
          <a:p>
            <a:r>
              <a:rPr lang="zh-CN" altLang="en-US" sz="3600" dirty="0"/>
              <a:t>文化背景</a:t>
            </a:r>
            <a:endParaRPr lang="en-US" altLang="zh-CN" sz="3600" dirty="0"/>
          </a:p>
        </p:txBody>
      </p:sp>
      <p:sp>
        <p:nvSpPr>
          <p:cNvPr id="9" name="矩形: 圆角 8"/>
          <p:cNvSpPr/>
          <p:nvPr/>
        </p:nvSpPr>
        <p:spPr>
          <a:xfrm>
            <a:off x="4616189" y="1145222"/>
            <a:ext cx="675881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6" name="文本框 5"/>
          <p:cNvSpPr txBox="1"/>
          <p:nvPr/>
        </p:nvSpPr>
        <p:spPr>
          <a:xfrm>
            <a:off x="4854928" y="1514714"/>
            <a:ext cx="5986021" cy="4031873"/>
          </a:xfrm>
          <a:prstGeom prst="rect">
            <a:avLst/>
          </a:prstGeom>
          <a:noFill/>
        </p:spPr>
        <p:txBody>
          <a:bodyPr wrap="square" rtlCol="0">
            <a:spAutoFit/>
          </a:bodyPr>
          <a:lstStyle/>
          <a:p>
            <a:r>
              <a:rPr lang="zh-CN" altLang="en-US" sz="2000" dirty="0"/>
              <a:t>文化背景很大程度上影响了家庭内的利他行为。</a:t>
            </a:r>
            <a:endParaRPr lang="en-US" altLang="zh-CN" sz="2000" dirty="0"/>
          </a:p>
          <a:p>
            <a:endParaRPr lang="en-US" altLang="zh-CN" sz="2000" dirty="0"/>
          </a:p>
          <a:p>
            <a:r>
              <a:rPr lang="zh-CN" altLang="en-US" dirty="0"/>
              <a:t>此外，传统观念对家族荣耀的重视，也在一定程度上决定了家中父母对孩子的培养的重视。例如望子成龙这样的概念，实质上是为了实现家族共同的利益。这样，家族利益和父母对孩子的利他主义之间形成了相互促进关系。</a:t>
            </a:r>
            <a:endParaRPr lang="en-US" altLang="zh-CN" dirty="0"/>
          </a:p>
          <a:p>
            <a:endParaRPr lang="en-US" altLang="zh-CN" dirty="0"/>
          </a:p>
          <a:p>
            <a:r>
              <a:rPr lang="zh-CN" altLang="en-US" dirty="0"/>
              <a:t>另外一篇研究</a:t>
            </a:r>
            <a:r>
              <a:rPr lang="en-US" altLang="zh-CN" dirty="0"/>
              <a:t>[11]</a:t>
            </a:r>
            <a:r>
              <a:rPr lang="zh-CN" altLang="en-US" dirty="0"/>
              <a:t>采集了近四千份现代赡养费用的数据，传统观念中父母对男孩和女孩不同的期望影响了利他行为在性格上的偏爱。儿子赡养父母被认为是应当的，而女儿则没有这个要求。</a:t>
            </a:r>
            <a:r>
              <a:rPr lang="zh-CN" altLang="en-US" b="0" i="0" dirty="0">
                <a:solidFill>
                  <a:srgbClr val="2F2F2F"/>
                </a:solidFill>
                <a:effectLst/>
                <a:latin typeface="Helvetica Neue"/>
              </a:rPr>
              <a:t>对儿子的投资可以换回老年赡养（应该就是说养儿防老），女孩出嫁则就成为了新家庭的成员。中国家庭是父系家庭，对儿子重视程度大导致重男轻女。这侧面反映了培养子女和家庭（家族）的关系。</a:t>
            </a:r>
            <a:endParaRPr lang="zh-CN" altLang="en-US" dirty="0"/>
          </a:p>
        </p:txBody>
      </p:sp>
      <p:sp>
        <p:nvSpPr>
          <p:cNvPr id="11" name="文本框 10">
            <a:extLst>
              <a:ext uri="{FF2B5EF4-FFF2-40B4-BE49-F238E27FC236}">
                <a16:creationId xmlns:a16="http://schemas.microsoft.com/office/drawing/2014/main" id="{6175D5F0-D9BB-45D3-B2DD-64F437D81539}"/>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13</a:t>
            </a:r>
            <a:endParaRPr lang="zh-CN" altLang="en-US" sz="40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Causes</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a:xfrm>
            <a:off x="5600166" y="6599555"/>
            <a:ext cx="6867885" cy="419100"/>
          </a:xfrm>
        </p:spPr>
        <p:txBody>
          <a:bodyPr/>
          <a:lstStyle/>
          <a:p>
            <a:r>
              <a:rPr lang="en-US" altLang="zh-CN" sz="1200" dirty="0"/>
              <a:t>[12]</a:t>
            </a:r>
            <a:r>
              <a:rPr lang="zh-CN" altLang="en-US" sz="1200" dirty="0"/>
              <a:t>彭希哲</a:t>
            </a:r>
            <a:r>
              <a:rPr lang="en-US" altLang="zh-CN" sz="1200" dirty="0"/>
              <a:t>,</a:t>
            </a:r>
            <a:r>
              <a:rPr lang="zh-CN" altLang="en-US" sz="1200" dirty="0"/>
              <a:t>胡湛</a:t>
            </a:r>
            <a:r>
              <a:rPr lang="en-US" altLang="zh-CN" sz="1200" dirty="0"/>
              <a:t>.</a:t>
            </a:r>
            <a:r>
              <a:rPr lang="zh-CN" altLang="en-US" sz="1200" dirty="0"/>
              <a:t>当代中国家庭变迁与家庭政策重构</a:t>
            </a:r>
            <a:r>
              <a:rPr lang="en-US" altLang="zh-CN" sz="1200" dirty="0"/>
              <a:t>[J].</a:t>
            </a:r>
            <a:r>
              <a:rPr lang="zh-CN" altLang="en-US" sz="1200" dirty="0"/>
              <a:t>中国社会科学</a:t>
            </a:r>
            <a:r>
              <a:rPr lang="en-US" altLang="zh-CN" sz="1200" dirty="0"/>
              <a:t>,2015(12):113-132+207.</a:t>
            </a:r>
          </a:p>
          <a:p>
            <a:endParaRPr lang="zh-CN" altLang="en-US" sz="1200" dirty="0"/>
          </a:p>
        </p:txBody>
      </p:sp>
      <p:sp>
        <p:nvSpPr>
          <p:cNvPr id="21" name="矩形: 圆角 20"/>
          <p:cNvSpPr/>
          <p:nvPr/>
        </p:nvSpPr>
        <p:spPr>
          <a:xfrm>
            <a:off x="500314" y="1165130"/>
            <a:ext cx="5221755" cy="28978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2" name="平行四边形 21"/>
          <p:cNvSpPr/>
          <p:nvPr/>
        </p:nvSpPr>
        <p:spPr>
          <a:xfrm>
            <a:off x="785568"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right-quote-sign_36811"/>
          <p:cNvSpPr>
            <a:spLocks noChangeAspect="1"/>
          </p:cNvSpPr>
          <p:nvPr/>
        </p:nvSpPr>
        <p:spPr bwMode="auto">
          <a:xfrm>
            <a:off x="5346339" y="369377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p:cNvSpPr txBox="1"/>
          <p:nvPr/>
        </p:nvSpPr>
        <p:spPr>
          <a:xfrm>
            <a:off x="1075351" y="1631629"/>
            <a:ext cx="4374382" cy="2308324"/>
          </a:xfrm>
          <a:prstGeom prst="rect">
            <a:avLst/>
          </a:prstGeom>
          <a:noFill/>
        </p:spPr>
        <p:txBody>
          <a:bodyPr wrap="square" rtlCol="0">
            <a:spAutoFit/>
          </a:bodyPr>
          <a:lstStyle/>
          <a:p>
            <a:r>
              <a:rPr lang="zh-CN" altLang="en-US" sz="2400" dirty="0"/>
              <a:t>自</a:t>
            </a:r>
            <a:r>
              <a:rPr lang="en-US" altLang="zh-CN" sz="2400" dirty="0"/>
              <a:t>2000</a:t>
            </a:r>
            <a:r>
              <a:rPr lang="zh-CN" altLang="en-US" sz="2400" dirty="0"/>
              <a:t>年以来城市化的快速发展，中国 的社会在进行从农业社会到工业社会，乡土社会到市民社会的转型，我们对过去形式的判断不能完全应用于未来。</a:t>
            </a:r>
            <a:endParaRPr lang="en-US" altLang="zh-CN" sz="2400" dirty="0"/>
          </a:p>
        </p:txBody>
      </p:sp>
      <p:pic>
        <p:nvPicPr>
          <p:cNvPr id="7" name="图片 6" descr="图表, 折线图&#10;&#10;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839" y="3976289"/>
            <a:ext cx="3458525" cy="2108857"/>
          </a:xfrm>
          <a:prstGeom prst="rect">
            <a:avLst/>
          </a:prstGeom>
        </p:spPr>
      </p:pic>
      <p:pic>
        <p:nvPicPr>
          <p:cNvPr id="9" name="图片 8" descr="图表, 折线图&#10;&#10;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60811" y="3965055"/>
            <a:ext cx="3678710" cy="2227663"/>
          </a:xfrm>
          <a:prstGeom prst="rect">
            <a:avLst/>
          </a:prstGeom>
        </p:spPr>
      </p:pic>
      <p:sp>
        <p:nvSpPr>
          <p:cNvPr id="13" name="矩形: 圆角 12"/>
          <p:cNvSpPr/>
          <p:nvPr/>
        </p:nvSpPr>
        <p:spPr>
          <a:xfrm>
            <a:off x="6707406" y="1165130"/>
            <a:ext cx="5221755" cy="28978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4" name="平行四边形 13"/>
          <p:cNvSpPr/>
          <p:nvPr/>
        </p:nvSpPr>
        <p:spPr>
          <a:xfrm>
            <a:off x="6992660"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right-quote-sign_36811"/>
          <p:cNvSpPr>
            <a:spLocks noChangeAspect="1"/>
          </p:cNvSpPr>
          <p:nvPr/>
        </p:nvSpPr>
        <p:spPr bwMode="auto">
          <a:xfrm>
            <a:off x="11553431" y="3693770"/>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6" name="文本框 15"/>
          <p:cNvSpPr txBox="1"/>
          <p:nvPr/>
        </p:nvSpPr>
        <p:spPr>
          <a:xfrm>
            <a:off x="7282443" y="1631629"/>
            <a:ext cx="4374382" cy="1938992"/>
          </a:xfrm>
          <a:prstGeom prst="rect">
            <a:avLst/>
          </a:prstGeom>
          <a:noFill/>
        </p:spPr>
        <p:txBody>
          <a:bodyPr wrap="square" rtlCol="0">
            <a:spAutoFit/>
          </a:bodyPr>
          <a:lstStyle/>
          <a:p>
            <a:r>
              <a:rPr lang="zh-CN" altLang="en-US" sz="2400" dirty="0"/>
              <a:t>中国家庭结构进一步简化，一代户比例大幅提升，二代户持续下降，少子老龄化也在不断加剧，非传统类型家庭大量涌现。</a:t>
            </a:r>
            <a:r>
              <a:rPr lang="en-US" altLang="zh-CN" sz="2400" dirty="0"/>
              <a:t>[12]</a:t>
            </a:r>
          </a:p>
        </p:txBody>
      </p:sp>
      <p:sp>
        <p:nvSpPr>
          <p:cNvPr id="17" name="文本框 16">
            <a:extLst>
              <a:ext uri="{FF2B5EF4-FFF2-40B4-BE49-F238E27FC236}">
                <a16:creationId xmlns:a16="http://schemas.microsoft.com/office/drawing/2014/main" id="{558D818E-B4D8-462E-9F69-576AA1734EE5}"/>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14</a:t>
            </a:r>
            <a:endParaRPr lang="zh-CN" altLang="en-US" sz="40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6238874" y="2661868"/>
            <a:ext cx="5740924" cy="984389"/>
          </a:xfrm>
        </p:spPr>
        <p:txBody>
          <a:bodyPr/>
          <a:lstStyle/>
          <a:p>
            <a:r>
              <a:rPr lang="en-US" altLang="zh-CN" sz="3600" dirty="0"/>
              <a:t>Long-term implications</a:t>
            </a:r>
            <a:endParaRPr lang="zh-CN" altLang="en-US" dirty="0"/>
          </a:p>
        </p:txBody>
      </p:sp>
      <p:sp>
        <p:nvSpPr>
          <p:cNvPr id="5" name="文本占位符 4"/>
          <p:cNvSpPr>
            <a:spLocks noGrp="1"/>
          </p:cNvSpPr>
          <p:nvPr>
            <p:ph type="body" sz="quarter" idx="11"/>
          </p:nvPr>
        </p:nvSpPr>
        <p:spPr/>
        <p:txBody>
          <a:bodyPr/>
          <a:lstStyle/>
          <a:p>
            <a:r>
              <a:rPr lang="zh-CN" altLang="en-US" dirty="0"/>
              <a:t>家庭利他主义在维系家庭关系、塑造孩子性格方面有着一定的影响。而中西方家庭利他主义的差别在这些方面有着一定的体现。</a:t>
            </a:r>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04</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729" r="6729"/>
          <a:stretch>
            <a:fillRect/>
          </a:stretch>
        </p:blipFill>
        <p:spPr/>
      </p:pic>
      <p:sp>
        <p:nvSpPr>
          <p:cNvPr id="11" name="文本框 10">
            <a:extLst>
              <a:ext uri="{FF2B5EF4-FFF2-40B4-BE49-F238E27FC236}">
                <a16:creationId xmlns:a16="http://schemas.microsoft.com/office/drawing/2014/main" id="{861F31CC-D008-4BDB-BFA3-6F22F2AC893D}"/>
              </a:ext>
            </a:extLst>
          </p:cNvPr>
          <p:cNvSpPr txBox="1"/>
          <p:nvPr/>
        </p:nvSpPr>
        <p:spPr>
          <a:xfrm>
            <a:off x="11502695" y="528949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15</a:t>
            </a:r>
            <a:endParaRPr lang="zh-CN" altLang="en-US" sz="40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sym typeface="+mn-ea"/>
              </a:rPr>
              <a:t>Long-term implications</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a:xfrm>
            <a:off x="4470400" y="6604793"/>
            <a:ext cx="8031710" cy="419100"/>
          </a:xfrm>
        </p:spPr>
        <p:txBody>
          <a:bodyPr/>
          <a:lstStyle/>
          <a:p>
            <a:r>
              <a:rPr lang="zh-CN" altLang="en-US" sz="1200" dirty="0"/>
              <a:t>[</a:t>
            </a:r>
            <a:r>
              <a:rPr lang="en-US" altLang="zh-CN" sz="1200" dirty="0"/>
              <a:t>13</a:t>
            </a:r>
            <a:r>
              <a:rPr lang="zh-CN" altLang="en-US" sz="1200" dirty="0"/>
              <a:t>]虞艳云. 出生排序与行为偏好的经济实验研究[D].浙江工业大学,2020.DOI:10.27463/d.cnki.gzgyu.2020.000363.</a:t>
            </a:r>
          </a:p>
          <a:p>
            <a:endParaRPr lang="zh-CN" altLang="en-US" sz="1200" dirty="0"/>
          </a:p>
        </p:txBody>
      </p:sp>
      <p:sp>
        <p:nvSpPr>
          <p:cNvPr id="21" name="矩形: 圆角 20"/>
          <p:cNvSpPr/>
          <p:nvPr/>
        </p:nvSpPr>
        <p:spPr>
          <a:xfrm>
            <a:off x="500314" y="1165130"/>
            <a:ext cx="386204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2" name="平行四边形 21"/>
          <p:cNvSpPr/>
          <p:nvPr/>
        </p:nvSpPr>
        <p:spPr>
          <a:xfrm>
            <a:off x="785568"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right-quote-sign_36811"/>
          <p:cNvSpPr>
            <a:spLocks noChangeAspect="1"/>
          </p:cNvSpPr>
          <p:nvPr/>
        </p:nvSpPr>
        <p:spPr bwMode="auto">
          <a:xfrm>
            <a:off x="3892537" y="546748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p:cNvSpPr txBox="1"/>
          <p:nvPr/>
        </p:nvSpPr>
        <p:spPr>
          <a:xfrm>
            <a:off x="637596" y="2177612"/>
            <a:ext cx="4151344" cy="1383665"/>
          </a:xfrm>
          <a:prstGeom prst="rect">
            <a:avLst/>
          </a:prstGeom>
          <a:noFill/>
        </p:spPr>
        <p:txBody>
          <a:bodyPr wrap="square" rtlCol="0">
            <a:spAutoFit/>
          </a:bodyPr>
          <a:lstStyle/>
          <a:p>
            <a:r>
              <a:rPr lang="en-US" altLang="zh-CN" sz="2800" b="1" dirty="0"/>
              <a:t>Children's character</a:t>
            </a:r>
          </a:p>
          <a:p>
            <a:endParaRPr lang="en-US" altLang="zh-CN" sz="2800" dirty="0"/>
          </a:p>
          <a:p>
            <a:r>
              <a:rPr lang="en-US" altLang="zh-CN" sz="2800" dirty="0"/>
              <a:t>Family ties</a:t>
            </a:r>
          </a:p>
        </p:txBody>
      </p:sp>
      <p:sp>
        <p:nvSpPr>
          <p:cNvPr id="9" name="矩形: 圆角 8"/>
          <p:cNvSpPr/>
          <p:nvPr/>
        </p:nvSpPr>
        <p:spPr>
          <a:xfrm>
            <a:off x="4616189" y="1145222"/>
            <a:ext cx="675881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6" name="文本框 5"/>
          <p:cNvSpPr txBox="1"/>
          <p:nvPr/>
        </p:nvSpPr>
        <p:spPr>
          <a:xfrm>
            <a:off x="4854928" y="1514714"/>
            <a:ext cx="5986021" cy="3139321"/>
          </a:xfrm>
          <a:prstGeom prst="rect">
            <a:avLst/>
          </a:prstGeom>
          <a:noFill/>
        </p:spPr>
        <p:txBody>
          <a:bodyPr wrap="square" rtlCol="0">
            <a:spAutoFit/>
          </a:bodyPr>
          <a:lstStyle/>
          <a:p>
            <a:r>
              <a:rPr lang="zh-CN" altLang="en-US" dirty="0"/>
              <a:t>长辈对后代的付出往往不是均等的，而会受到各种各样因素的影响，比如出身顺序，性别等。以出身顺序为例，在一项研究中</a:t>
            </a:r>
            <a:r>
              <a:rPr lang="en-US" altLang="zh-CN" dirty="0"/>
              <a:t>[13]</a:t>
            </a:r>
            <a:r>
              <a:rPr lang="zh-CN" altLang="en-US" dirty="0"/>
              <a:t>，研究者指出，不同的出身顺序会造成家庭投资的不同，从而导致后代的性格出现差异。比如长子更为保守，而幼子更为自私与甘冒风险等。</a:t>
            </a:r>
          </a:p>
          <a:p>
            <a:endParaRPr lang="zh-CN" altLang="en-US" dirty="0"/>
          </a:p>
          <a:p>
            <a:r>
              <a:rPr lang="zh-CN" altLang="en-US" dirty="0"/>
              <a:t>但是当我们分析中美孩子的性格差别时，由于影响因素很多，很难判断家庭资源分配方式的区别到底起到了怎样的作用。特别是在文化交流频繁的今天，两国家庭对孩子培养策略也在持续改变之中。</a:t>
            </a:r>
          </a:p>
          <a:p>
            <a:endParaRPr lang="zh-CN" altLang="en-US" dirty="0"/>
          </a:p>
        </p:txBody>
      </p:sp>
      <p:sp>
        <p:nvSpPr>
          <p:cNvPr id="11" name="文本框 10">
            <a:extLst>
              <a:ext uri="{FF2B5EF4-FFF2-40B4-BE49-F238E27FC236}">
                <a16:creationId xmlns:a16="http://schemas.microsoft.com/office/drawing/2014/main" id="{FDCC135F-12A5-45D1-BE27-B331B735FBBA}"/>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16</a:t>
            </a:r>
            <a:endParaRPr lang="zh-CN" altLang="en-US" sz="40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sym typeface="+mn-ea"/>
              </a:rPr>
              <a:t>Long-term implications</a:t>
            </a:r>
            <a:endParaRPr lang="zh-CN" altLang="en-US" dirty="0"/>
          </a:p>
        </p:txBody>
      </p:sp>
      <p:sp>
        <p:nvSpPr>
          <p:cNvPr id="3" name="文本占位符 2"/>
          <p:cNvSpPr>
            <a:spLocks noGrp="1"/>
          </p:cNvSpPr>
          <p:nvPr>
            <p:ph type="body" sz="quarter" idx="12"/>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
        <p:nvSpPr>
          <p:cNvPr id="21" name="矩形: 圆角 20"/>
          <p:cNvSpPr/>
          <p:nvPr/>
        </p:nvSpPr>
        <p:spPr>
          <a:xfrm>
            <a:off x="500314" y="1165130"/>
            <a:ext cx="386204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2" name="平行四边形 21"/>
          <p:cNvSpPr/>
          <p:nvPr/>
        </p:nvSpPr>
        <p:spPr>
          <a:xfrm>
            <a:off x="785568"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right-quote-sign_36811"/>
          <p:cNvSpPr>
            <a:spLocks noChangeAspect="1"/>
          </p:cNvSpPr>
          <p:nvPr/>
        </p:nvSpPr>
        <p:spPr bwMode="auto">
          <a:xfrm>
            <a:off x="3892537" y="5467483"/>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p:cNvSpPr txBox="1"/>
          <p:nvPr/>
        </p:nvSpPr>
        <p:spPr>
          <a:xfrm>
            <a:off x="637596" y="2177612"/>
            <a:ext cx="4151344" cy="1383665"/>
          </a:xfrm>
          <a:prstGeom prst="rect">
            <a:avLst/>
          </a:prstGeom>
          <a:noFill/>
        </p:spPr>
        <p:txBody>
          <a:bodyPr wrap="square" rtlCol="0">
            <a:spAutoFit/>
          </a:bodyPr>
          <a:lstStyle/>
          <a:p>
            <a:r>
              <a:rPr lang="en-US" altLang="zh-CN" sz="2800" dirty="0"/>
              <a:t>Children's character</a:t>
            </a:r>
          </a:p>
          <a:p>
            <a:endParaRPr lang="en-US" altLang="zh-CN" sz="2800" dirty="0"/>
          </a:p>
          <a:p>
            <a:r>
              <a:rPr lang="en-US" altLang="zh-CN" sz="2800" b="1" dirty="0"/>
              <a:t>Family ties</a:t>
            </a:r>
          </a:p>
        </p:txBody>
      </p:sp>
      <p:sp>
        <p:nvSpPr>
          <p:cNvPr id="9" name="矩形: 圆角 8"/>
          <p:cNvSpPr/>
          <p:nvPr/>
        </p:nvSpPr>
        <p:spPr>
          <a:xfrm>
            <a:off x="4593964" y="1115377"/>
            <a:ext cx="6758817" cy="4517915"/>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7" name="文本框 6"/>
          <p:cNvSpPr txBox="1"/>
          <p:nvPr/>
        </p:nvSpPr>
        <p:spPr>
          <a:xfrm>
            <a:off x="5091430" y="1750060"/>
            <a:ext cx="6355080" cy="3692525"/>
          </a:xfrm>
          <a:prstGeom prst="rect">
            <a:avLst/>
          </a:prstGeom>
          <a:noFill/>
        </p:spPr>
        <p:txBody>
          <a:bodyPr wrap="none" rtlCol="0">
            <a:spAutoFit/>
          </a:bodyPr>
          <a:lstStyle/>
          <a:p>
            <a:pPr algn="l"/>
            <a:r>
              <a:rPr lang="zh-CN" altLang="en-US" dirty="0"/>
              <a:t>中国的家庭利他主义是在传统的宗法制体系下发展起来的。</a:t>
            </a:r>
          </a:p>
          <a:p>
            <a:pPr algn="l"/>
            <a:r>
              <a:rPr lang="zh-CN" altLang="en-US" dirty="0"/>
              <a:t>因此，这样的以血缘为主要依据的利他主义致使家庭关系</a:t>
            </a:r>
          </a:p>
          <a:p>
            <a:pPr algn="l"/>
            <a:r>
              <a:rPr lang="zh-CN" altLang="en-US" dirty="0"/>
              <a:t>向家庭本位、群体利益的方向发展。比如，中国父母更加经常</a:t>
            </a:r>
          </a:p>
          <a:p>
            <a:pPr algn="l"/>
            <a:r>
              <a:rPr lang="zh-CN" altLang="en-US" dirty="0"/>
              <a:t>为孩子操心，如果孩子离开父母，大多数父母会对孩子嘘寒问</a:t>
            </a:r>
          </a:p>
          <a:p>
            <a:pPr algn="l"/>
            <a:r>
              <a:rPr lang="zh-CN" altLang="en-US" dirty="0"/>
              <a:t>暖。如果父母和孩子在一起，父母往往会承担家里的家务和照</a:t>
            </a:r>
          </a:p>
          <a:p>
            <a:pPr algn="l"/>
            <a:r>
              <a:rPr lang="zh-CN" altLang="en-US" dirty="0"/>
              <a:t>看孙子这些事，以此帮助孩子的生活。</a:t>
            </a:r>
            <a:r>
              <a:rPr lang="en-US" altLang="zh-CN" dirty="0"/>
              <a:t>[14]</a:t>
            </a:r>
            <a:endParaRPr lang="zh-CN" altLang="en-US" dirty="0"/>
          </a:p>
          <a:p>
            <a:pPr algn="l"/>
            <a:endParaRPr lang="zh-CN" altLang="en-US" dirty="0"/>
          </a:p>
          <a:p>
            <a:pPr algn="l"/>
            <a:r>
              <a:rPr lang="zh-CN" altLang="en-US" dirty="0"/>
              <a:t>与之相比，按照萨洛韦的学说，强调注重义务与权利的对等</a:t>
            </a:r>
          </a:p>
          <a:p>
            <a:pPr algn="l"/>
            <a:r>
              <a:rPr lang="zh-CN" altLang="en-US" dirty="0"/>
              <a:t>的西式家庭利他主义具有进化论的色彩。这样的家庭利他主义</a:t>
            </a:r>
          </a:p>
          <a:p>
            <a:pPr algn="l"/>
            <a:r>
              <a:rPr lang="zh-CN" altLang="en-US" dirty="0"/>
              <a:t>也就促使着家庭关系向个人本位、个人幸福的方向发展。</a:t>
            </a:r>
          </a:p>
          <a:p>
            <a:pPr algn="l"/>
            <a:endParaRPr lang="zh-CN" altLang="en-US" dirty="0"/>
          </a:p>
          <a:p>
            <a:pPr algn="l"/>
            <a:r>
              <a:rPr lang="zh-CN" altLang="en-US" dirty="0"/>
              <a:t>但是就当代而言，中国的家庭利他主义正逐步向西式发展。</a:t>
            </a:r>
          </a:p>
          <a:p>
            <a:pPr algn="l"/>
            <a:endParaRPr lang="zh-CN" altLang="en-US" dirty="0"/>
          </a:p>
        </p:txBody>
      </p:sp>
      <p:sp>
        <p:nvSpPr>
          <p:cNvPr id="11" name="文本框 10">
            <a:extLst>
              <a:ext uri="{FF2B5EF4-FFF2-40B4-BE49-F238E27FC236}">
                <a16:creationId xmlns:a16="http://schemas.microsoft.com/office/drawing/2014/main" id="{3FCCE363-D988-41C2-AE67-DF7551EB3ACA}"/>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17</a:t>
            </a:r>
            <a:endParaRPr lang="zh-CN" altLang="en-US" sz="4000" dirty="0">
              <a:ln w="0"/>
              <a:solidFill>
                <a:schemeClr val="accent1"/>
              </a:solidFill>
              <a:effectLst>
                <a:outerShdw blurRad="38100" dist="25400" dir="5400000" algn="ctr" rotWithShape="0">
                  <a:srgbClr val="6E747A">
                    <a:alpha val="43000"/>
                  </a:srgbClr>
                </a:outerShdw>
              </a:effectLst>
            </a:endParaRPr>
          </a:p>
        </p:txBody>
      </p:sp>
      <p:sp>
        <p:nvSpPr>
          <p:cNvPr id="13" name="文本框 12">
            <a:extLst>
              <a:ext uri="{FF2B5EF4-FFF2-40B4-BE49-F238E27FC236}">
                <a16:creationId xmlns:a16="http://schemas.microsoft.com/office/drawing/2014/main" id="{0E4BB7AF-F098-4304-B0E5-79D080AD039A}"/>
              </a:ext>
            </a:extLst>
          </p:cNvPr>
          <p:cNvSpPr txBox="1"/>
          <p:nvPr/>
        </p:nvSpPr>
        <p:spPr>
          <a:xfrm>
            <a:off x="5091430" y="6509950"/>
            <a:ext cx="8890000" cy="276999"/>
          </a:xfrm>
          <a:prstGeom prst="rect">
            <a:avLst/>
          </a:prstGeom>
          <a:noFill/>
        </p:spPr>
        <p:txBody>
          <a:bodyPr wrap="square">
            <a:spAutoFit/>
          </a:bodyPr>
          <a:lstStyle/>
          <a:p>
            <a:r>
              <a:rPr lang="en-US" altLang="zh-CN" sz="1200" dirty="0"/>
              <a:t>[14]Filial Norms, Altruism, and Reciprocity: Financial Support to Older Parents in China | SpringerLink</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zh-CN" altLang="en-US" dirty="0"/>
              <a:t>参考文献：</a:t>
            </a:r>
          </a:p>
        </p:txBody>
      </p:sp>
      <p:sp>
        <p:nvSpPr>
          <p:cNvPr id="2" name="文本框 1"/>
          <p:cNvSpPr txBox="1"/>
          <p:nvPr/>
        </p:nvSpPr>
        <p:spPr>
          <a:xfrm>
            <a:off x="480767" y="1168922"/>
            <a:ext cx="10529740" cy="4801314"/>
          </a:xfrm>
          <a:prstGeom prst="rect">
            <a:avLst/>
          </a:prstGeom>
          <a:noFill/>
        </p:spPr>
        <p:txBody>
          <a:bodyPr wrap="square" rtlCol="0">
            <a:spAutoFit/>
          </a:bodyPr>
          <a:lstStyle/>
          <a:p>
            <a:r>
              <a:rPr lang="en-US" altLang="zh-CN" dirty="0">
                <a:solidFill>
                  <a:srgbClr val="333333"/>
                </a:solidFill>
                <a:latin typeface="Arial" panose="020B0604020202020204" pitchFamily="34" charset="0"/>
              </a:rPr>
              <a:t>[1]</a:t>
            </a:r>
            <a:r>
              <a:rPr lang="en-US" altLang="zh-CN" dirty="0">
                <a:solidFill>
                  <a:srgbClr val="333333"/>
                </a:solidFill>
                <a:latin typeface="Helvetica Neue"/>
              </a:rPr>
              <a:t> A Treatise on the Family《</a:t>
            </a:r>
            <a:r>
              <a:rPr lang="zh-CN" altLang="en-US" dirty="0">
                <a:solidFill>
                  <a:srgbClr val="333333"/>
                </a:solidFill>
                <a:latin typeface="Helvetica Neue"/>
              </a:rPr>
              <a:t>家庭论</a:t>
            </a:r>
            <a:r>
              <a:rPr lang="en-US" altLang="zh-CN" dirty="0">
                <a:solidFill>
                  <a:srgbClr val="333333"/>
                </a:solidFill>
                <a:latin typeface="Helvetica Neue"/>
              </a:rPr>
              <a:t>》1981 </a:t>
            </a:r>
            <a:r>
              <a:rPr lang="en-US" altLang="zh-CN" b="0" i="0" dirty="0">
                <a:solidFill>
                  <a:srgbClr val="333333"/>
                </a:solidFill>
                <a:effectLst/>
                <a:latin typeface="Helvetica Neue"/>
              </a:rPr>
              <a:t>Gary S. Becker</a:t>
            </a:r>
            <a:r>
              <a:rPr lang="zh-CN" altLang="en-US" b="0" i="0" dirty="0">
                <a:solidFill>
                  <a:srgbClr val="333333"/>
                </a:solidFill>
                <a:effectLst/>
                <a:latin typeface="Arial" panose="020B0604020202020204" pitchFamily="34" charset="0"/>
              </a:rPr>
              <a:t> </a:t>
            </a:r>
            <a:endParaRPr lang="en-US" altLang="zh-CN" b="0" i="0" dirty="0">
              <a:solidFill>
                <a:srgbClr val="333333"/>
              </a:solidFill>
              <a:effectLst/>
              <a:latin typeface="Arial" panose="020B0604020202020204" pitchFamily="34" charset="0"/>
            </a:endParaRPr>
          </a:p>
          <a:p>
            <a:r>
              <a:rPr lang="en-US" altLang="zh-CN" b="0" i="0" dirty="0">
                <a:solidFill>
                  <a:srgbClr val="333333"/>
                </a:solidFill>
                <a:effectLst/>
                <a:latin typeface="Arial" panose="020B0604020202020204" pitchFamily="34" charset="0"/>
              </a:rPr>
              <a:t>[</a:t>
            </a:r>
            <a:r>
              <a:rPr lang="en-US" altLang="zh-CN" dirty="0">
                <a:solidFill>
                  <a:srgbClr val="333333"/>
                </a:solidFill>
                <a:latin typeface="Arial" panose="020B0604020202020204" pitchFamily="34" charset="0"/>
              </a:rPr>
              <a:t>2</a:t>
            </a:r>
            <a:r>
              <a:rPr lang="en-US" altLang="zh-CN" b="0" i="0" dirty="0">
                <a:solidFill>
                  <a:srgbClr val="333333"/>
                </a:solidFill>
                <a:effectLst/>
                <a:latin typeface="Arial" panose="020B0604020202020204" pitchFamily="34" charset="0"/>
              </a:rPr>
              <a:t>]</a:t>
            </a:r>
            <a:r>
              <a:rPr lang="zh-CN" altLang="en-US" b="0" i="0" dirty="0">
                <a:solidFill>
                  <a:srgbClr val="333333"/>
                </a:solidFill>
                <a:effectLst/>
                <a:latin typeface="Arial" panose="020B0604020202020204" pitchFamily="34" charset="0"/>
              </a:rPr>
              <a:t>苏宗敏</a:t>
            </a:r>
            <a:r>
              <a:rPr lang="en-US" altLang="zh-CN" b="0" i="0" dirty="0">
                <a:solidFill>
                  <a:srgbClr val="333333"/>
                </a:solidFill>
                <a:effectLst/>
                <a:latin typeface="Arial" panose="020B0604020202020204" pitchFamily="34" charset="0"/>
              </a:rPr>
              <a:t>.</a:t>
            </a:r>
            <a:r>
              <a:rPr lang="zh-CN" altLang="en-US" b="0" i="0" dirty="0">
                <a:solidFill>
                  <a:srgbClr val="333333"/>
                </a:solidFill>
                <a:effectLst/>
                <a:latin typeface="Arial" panose="020B0604020202020204" pitchFamily="34" charset="0"/>
              </a:rPr>
              <a:t>我国家庭代际支持的影响因素探究</a:t>
            </a:r>
            <a:r>
              <a:rPr lang="en-US" altLang="zh-CN" b="0" i="0" dirty="0">
                <a:solidFill>
                  <a:srgbClr val="333333"/>
                </a:solidFill>
                <a:effectLst/>
                <a:latin typeface="Arial" panose="020B0604020202020204" pitchFamily="34" charset="0"/>
              </a:rPr>
              <a:t>——</a:t>
            </a:r>
            <a:r>
              <a:rPr lang="zh-CN" altLang="en-US" b="0" i="0" dirty="0">
                <a:solidFill>
                  <a:srgbClr val="333333"/>
                </a:solidFill>
                <a:effectLst/>
                <a:latin typeface="Arial" panose="020B0604020202020204" pitchFamily="34" charset="0"/>
              </a:rPr>
              <a:t>基于</a:t>
            </a:r>
            <a:r>
              <a:rPr lang="en-US" altLang="zh-CN" b="0" i="0" dirty="0">
                <a:solidFill>
                  <a:srgbClr val="333333"/>
                </a:solidFill>
                <a:effectLst/>
                <a:latin typeface="Arial" panose="020B0604020202020204" pitchFamily="34" charset="0"/>
              </a:rPr>
              <a:t>CHARLS</a:t>
            </a:r>
            <a:r>
              <a:rPr lang="zh-CN" altLang="en-US" b="0" i="0" dirty="0">
                <a:solidFill>
                  <a:srgbClr val="333333"/>
                </a:solidFill>
                <a:effectLst/>
                <a:latin typeface="Arial" panose="020B0604020202020204" pitchFamily="34" charset="0"/>
              </a:rPr>
              <a:t>数据的实证分析</a:t>
            </a:r>
            <a:r>
              <a:rPr lang="en-US" altLang="zh-CN" b="0" i="0" dirty="0">
                <a:solidFill>
                  <a:srgbClr val="333333"/>
                </a:solidFill>
                <a:effectLst/>
                <a:latin typeface="Arial" panose="020B0604020202020204" pitchFamily="34" charset="0"/>
              </a:rPr>
              <a:t>[J].</a:t>
            </a:r>
            <a:r>
              <a:rPr lang="zh-CN" altLang="en-US" b="0" i="0" dirty="0">
                <a:solidFill>
                  <a:srgbClr val="333333"/>
                </a:solidFill>
                <a:effectLst/>
                <a:latin typeface="Arial" panose="020B0604020202020204" pitchFamily="34" charset="0"/>
              </a:rPr>
              <a:t>广西职业师范学院学报</a:t>
            </a:r>
            <a:r>
              <a:rPr lang="en-US" altLang="zh-CN" b="0" i="0" dirty="0">
                <a:solidFill>
                  <a:srgbClr val="333333"/>
                </a:solidFill>
                <a:effectLst/>
                <a:latin typeface="Arial" panose="020B0604020202020204" pitchFamily="34" charset="0"/>
              </a:rPr>
              <a:t>,2021,33(04):10-19.</a:t>
            </a:r>
          </a:p>
          <a:p>
            <a:r>
              <a:rPr lang="en-US" altLang="zh-CN" dirty="0">
                <a:solidFill>
                  <a:srgbClr val="333333"/>
                </a:solidFill>
                <a:latin typeface="Arial" panose="020B0604020202020204" pitchFamily="34" charset="0"/>
              </a:rPr>
              <a:t>[3]2017</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a:t>
            </a:r>
            <a:r>
              <a:rPr lang="zh-CN" altLang="en-US" dirty="0">
                <a:solidFill>
                  <a:srgbClr val="333333"/>
                </a:solidFill>
                <a:latin typeface="Arial" panose="020B0604020202020204" pitchFamily="34" charset="0"/>
              </a:rPr>
              <a:t>全美消费者支出报告</a:t>
            </a:r>
            <a:r>
              <a:rPr lang="en-US" altLang="zh-CN" dirty="0">
                <a:solidFill>
                  <a:srgbClr val="333333"/>
                </a:solidFill>
                <a:latin typeface="Arial" panose="020B0604020202020204" pitchFamily="34" charset="0"/>
              </a:rPr>
              <a:t>》</a:t>
            </a:r>
          </a:p>
          <a:p>
            <a:r>
              <a:rPr lang="en-US" altLang="zh-CN" dirty="0">
                <a:solidFill>
                  <a:srgbClr val="333333"/>
                </a:solidFill>
                <a:latin typeface="Arial" panose="020B0604020202020204" pitchFamily="34" charset="0"/>
              </a:rPr>
              <a:t>[4]</a:t>
            </a:r>
            <a:r>
              <a:rPr lang="zh-CN" altLang="en-US" dirty="0">
                <a:solidFill>
                  <a:srgbClr val="333333"/>
                </a:solidFill>
                <a:latin typeface="Arial" panose="020B0604020202020204" pitchFamily="34" charset="0"/>
              </a:rPr>
              <a:t> </a:t>
            </a:r>
            <a:r>
              <a:rPr lang="en-US" altLang="zh-CN" dirty="0">
                <a:solidFill>
                  <a:srgbClr val="333333"/>
                </a:solidFill>
                <a:latin typeface="Arial" panose="020B0604020202020204" pitchFamily="34" charset="0"/>
              </a:rPr>
              <a:t>2019</a:t>
            </a:r>
            <a:r>
              <a:rPr lang="zh-CN" altLang="en-US" dirty="0">
                <a:solidFill>
                  <a:srgbClr val="333333"/>
                </a:solidFill>
                <a:latin typeface="Arial" panose="020B0604020202020204" pitchFamily="34" charset="0"/>
              </a:rPr>
              <a:t>年</a:t>
            </a:r>
            <a:r>
              <a:rPr lang="en-US" altLang="zh-CN" dirty="0">
                <a:solidFill>
                  <a:srgbClr val="333333"/>
                </a:solidFill>
                <a:latin typeface="Arial" panose="020B0604020202020204" pitchFamily="34" charset="0"/>
              </a:rPr>
              <a:t>《</a:t>
            </a:r>
            <a:r>
              <a:rPr lang="zh-CN" altLang="en-US" dirty="0">
                <a:solidFill>
                  <a:srgbClr val="333333"/>
                </a:solidFill>
                <a:latin typeface="Arial" panose="020B0604020202020204" pitchFamily="34" charset="0"/>
              </a:rPr>
              <a:t>居民收入和消费支出报告</a:t>
            </a:r>
            <a:r>
              <a:rPr lang="en-US" altLang="zh-CN" dirty="0">
                <a:solidFill>
                  <a:srgbClr val="333333"/>
                </a:solidFill>
                <a:latin typeface="Arial" panose="020B0604020202020204" pitchFamily="34" charset="0"/>
              </a:rPr>
              <a:t>》</a:t>
            </a:r>
          </a:p>
          <a:p>
            <a:r>
              <a:rPr lang="en-US" altLang="zh-CN" dirty="0">
                <a:solidFill>
                  <a:srgbClr val="333333"/>
                </a:solidFill>
                <a:latin typeface="Arial" panose="020B0604020202020204" pitchFamily="34" charset="0"/>
              </a:rPr>
              <a:t>[5] Similarity in Difference: Marriage in Europe and Asia, 1700-1900 - Christer </a:t>
            </a:r>
            <a:r>
              <a:rPr lang="en-US" altLang="zh-CN" dirty="0" err="1">
                <a:solidFill>
                  <a:srgbClr val="333333"/>
                </a:solidFill>
                <a:latin typeface="Arial" panose="020B0604020202020204" pitchFamily="34" charset="0"/>
              </a:rPr>
              <a:t>Lundh</a:t>
            </a:r>
            <a:r>
              <a:rPr lang="en-US" altLang="zh-CN" dirty="0">
                <a:solidFill>
                  <a:srgbClr val="333333"/>
                </a:solidFill>
                <a:latin typeface="Arial" panose="020B0604020202020204" pitchFamily="34" charset="0"/>
              </a:rPr>
              <a:t>, Satomi </a:t>
            </a:r>
            <a:r>
              <a:rPr lang="en-US" altLang="zh-CN" dirty="0" err="1">
                <a:solidFill>
                  <a:srgbClr val="333333"/>
                </a:solidFill>
                <a:latin typeface="Arial" panose="020B0604020202020204" pitchFamily="34" charset="0"/>
              </a:rPr>
              <a:t>Kurosu</a:t>
            </a:r>
            <a:endParaRPr lang="en-US" altLang="zh-CN" dirty="0">
              <a:solidFill>
                <a:srgbClr val="333333"/>
              </a:solidFill>
              <a:latin typeface="Arial" panose="020B0604020202020204" pitchFamily="34" charset="0"/>
            </a:endParaRPr>
          </a:p>
          <a:p>
            <a:r>
              <a:rPr lang="en-US" altLang="zh-CN" dirty="0">
                <a:solidFill>
                  <a:srgbClr val="333333"/>
                </a:solidFill>
                <a:latin typeface="Arial" panose="020B0604020202020204" pitchFamily="34" charset="0"/>
              </a:rPr>
              <a:t>[6]</a:t>
            </a:r>
            <a:r>
              <a:rPr lang="en-US" altLang="zh-CN" dirty="0"/>
              <a:t> Kin and birth order effects on male child mortality: three East Asian populations, 1716–1945</a:t>
            </a:r>
            <a:endParaRPr lang="en-US" altLang="zh-CN" dirty="0">
              <a:solidFill>
                <a:srgbClr val="333333"/>
              </a:solidFill>
              <a:latin typeface="Arial" panose="020B0604020202020204" pitchFamily="34" charset="0"/>
            </a:endParaRPr>
          </a:p>
          <a:p>
            <a:r>
              <a:rPr lang="en-US" altLang="zh-CN" dirty="0"/>
              <a:t>[7]</a:t>
            </a:r>
            <a:r>
              <a:rPr lang="en-US" altLang="zh-CN" b="0" i="0" dirty="0">
                <a:solidFill>
                  <a:srgbClr val="303030"/>
                </a:solidFill>
                <a:effectLst/>
                <a:latin typeface="Arial" panose="020B0604020202020204" pitchFamily="34" charset="0"/>
              </a:rPr>
              <a:t> Ruggles S. Stem families and joint families in comparative historical perspective. </a:t>
            </a:r>
            <a:r>
              <a:rPr lang="en-US" altLang="zh-CN" b="0" i="1" dirty="0" err="1">
                <a:solidFill>
                  <a:srgbClr val="303030"/>
                </a:solidFill>
                <a:effectLst/>
                <a:latin typeface="Arial" panose="020B0604020202020204" pitchFamily="34" charset="0"/>
              </a:rPr>
              <a:t>Popul</a:t>
            </a:r>
            <a:r>
              <a:rPr lang="en-US" altLang="zh-CN" b="0" i="1" dirty="0">
                <a:solidFill>
                  <a:srgbClr val="303030"/>
                </a:solidFill>
                <a:effectLst/>
                <a:latin typeface="Arial" panose="020B0604020202020204" pitchFamily="34" charset="0"/>
              </a:rPr>
              <a:t> Dev Rev</a:t>
            </a:r>
            <a:r>
              <a:rPr lang="en-US" altLang="zh-CN" b="0" i="0" dirty="0">
                <a:solidFill>
                  <a:srgbClr val="303030"/>
                </a:solidFill>
                <a:effectLst/>
                <a:latin typeface="Arial" panose="020B0604020202020204" pitchFamily="34" charset="0"/>
              </a:rPr>
              <a:t>. 2010;36(3):563-577.</a:t>
            </a:r>
          </a:p>
          <a:p>
            <a:r>
              <a:rPr lang="en-US" altLang="zh-CN" dirty="0">
                <a:solidFill>
                  <a:srgbClr val="303030"/>
                </a:solidFill>
                <a:latin typeface="Arial" panose="020B0604020202020204" pitchFamily="34" charset="0"/>
              </a:rPr>
              <a:t>[8]</a:t>
            </a:r>
            <a:r>
              <a:rPr lang="zh-CN" altLang="en-US" b="0" i="0" dirty="0">
                <a:solidFill>
                  <a:srgbClr val="333333"/>
                </a:solidFill>
                <a:effectLst/>
                <a:latin typeface="Arial" panose="020B0604020202020204" pitchFamily="34" charset="0"/>
              </a:rPr>
              <a:t> 王跃生</a:t>
            </a:r>
            <a:r>
              <a:rPr lang="en-US" altLang="zh-CN" b="0" i="0" dirty="0">
                <a:solidFill>
                  <a:srgbClr val="333333"/>
                </a:solidFill>
                <a:effectLst/>
                <a:latin typeface="Arial" panose="020B0604020202020204" pitchFamily="34" charset="0"/>
              </a:rPr>
              <a:t>.</a:t>
            </a:r>
            <a:r>
              <a:rPr lang="zh-CN" altLang="en-US" b="0" i="0" dirty="0">
                <a:solidFill>
                  <a:srgbClr val="333333"/>
                </a:solidFill>
                <a:effectLst/>
                <a:latin typeface="Arial" panose="020B0604020202020204" pitchFamily="34" charset="0"/>
              </a:rPr>
              <a:t>城乡家户、家庭规模及其结构比较分析</a:t>
            </a:r>
            <a:r>
              <a:rPr lang="en-US" altLang="zh-CN" b="0" i="0" dirty="0">
                <a:solidFill>
                  <a:srgbClr val="333333"/>
                </a:solidFill>
                <a:effectLst/>
                <a:latin typeface="Arial" panose="020B0604020202020204" pitchFamily="34" charset="0"/>
              </a:rPr>
              <a:t>[J].</a:t>
            </a:r>
            <a:r>
              <a:rPr lang="zh-CN" altLang="en-US" b="0" i="0" dirty="0">
                <a:solidFill>
                  <a:srgbClr val="333333"/>
                </a:solidFill>
                <a:effectLst/>
                <a:latin typeface="Arial" panose="020B0604020202020204" pitchFamily="34" charset="0"/>
              </a:rPr>
              <a:t>江苏社会科学</a:t>
            </a:r>
            <a:r>
              <a:rPr lang="en-US" altLang="zh-CN" b="0" i="0" dirty="0">
                <a:solidFill>
                  <a:srgbClr val="333333"/>
                </a:solidFill>
                <a:effectLst/>
                <a:latin typeface="Arial" panose="020B0604020202020204" pitchFamily="34" charset="0"/>
              </a:rPr>
              <a:t>,2020,(06):11-24+241.</a:t>
            </a:r>
          </a:p>
          <a:p>
            <a:r>
              <a:rPr lang="en-US" altLang="zh-CN" dirty="0">
                <a:solidFill>
                  <a:srgbClr val="333333"/>
                </a:solidFill>
                <a:latin typeface="Arial" panose="020B0604020202020204" pitchFamily="34" charset="0"/>
              </a:rPr>
              <a:t>[9]</a:t>
            </a:r>
            <a:r>
              <a:rPr lang="en-US" altLang="zh-CN" b="0" i="0" dirty="0">
                <a:solidFill>
                  <a:srgbClr val="444444"/>
                </a:solidFill>
                <a:effectLst/>
                <a:latin typeface="Roboto" panose="02000000000000000000" pitchFamily="2" charset="0"/>
              </a:rPr>
              <a:t> Earthbound China《</a:t>
            </a:r>
            <a:r>
              <a:rPr lang="zh-CN" altLang="en-US" b="0" i="0" dirty="0">
                <a:solidFill>
                  <a:srgbClr val="444444"/>
                </a:solidFill>
                <a:effectLst/>
                <a:latin typeface="Roboto" panose="02000000000000000000" pitchFamily="2" charset="0"/>
              </a:rPr>
              <a:t>乡土中国</a:t>
            </a:r>
            <a:r>
              <a:rPr lang="en-US" altLang="zh-CN" b="0" i="0" dirty="0">
                <a:solidFill>
                  <a:srgbClr val="444444"/>
                </a:solidFill>
                <a:effectLst/>
                <a:latin typeface="Roboto" panose="02000000000000000000" pitchFamily="2" charset="0"/>
              </a:rPr>
              <a:t>》1948 </a:t>
            </a:r>
            <a:r>
              <a:rPr lang="zh-CN" altLang="en-US" b="0" i="0" dirty="0">
                <a:solidFill>
                  <a:srgbClr val="444444"/>
                </a:solidFill>
                <a:effectLst/>
                <a:latin typeface="Roboto" panose="02000000000000000000" pitchFamily="2" charset="0"/>
              </a:rPr>
              <a:t>费孝通</a:t>
            </a:r>
            <a:endParaRPr lang="en-US" altLang="zh-CN" b="0" i="0" dirty="0">
              <a:solidFill>
                <a:srgbClr val="333333"/>
              </a:solidFill>
              <a:effectLst/>
              <a:latin typeface="Arial" panose="020B0604020202020204" pitchFamily="34" charset="0"/>
            </a:endParaRPr>
          </a:p>
          <a:p>
            <a:r>
              <a:rPr lang="en-US" altLang="zh-CN" dirty="0">
                <a:solidFill>
                  <a:srgbClr val="333333"/>
                </a:solidFill>
                <a:latin typeface="Arial" panose="020B0604020202020204" pitchFamily="34" charset="0"/>
              </a:rPr>
              <a:t>[10] Studies of Family Life: A Contribution to Social Science - Charles Stanton Devas</a:t>
            </a:r>
          </a:p>
          <a:p>
            <a:r>
              <a:rPr lang="en-US" altLang="zh-CN" dirty="0">
                <a:solidFill>
                  <a:srgbClr val="333333"/>
                </a:solidFill>
                <a:latin typeface="Arial" panose="020B0604020202020204" pitchFamily="34" charset="0"/>
              </a:rPr>
              <a:t>[11] Filial Norms, Altruism, and Reciprocity: Financial Support to Older Parents in China</a:t>
            </a:r>
            <a:endParaRPr lang="en-US" altLang="zh-CN" dirty="0"/>
          </a:p>
          <a:p>
            <a:r>
              <a:rPr lang="en-US" altLang="zh-CN" dirty="0"/>
              <a:t>[12]</a:t>
            </a:r>
            <a:r>
              <a:rPr lang="zh-CN" altLang="en-US" dirty="0"/>
              <a:t>彭希哲</a:t>
            </a:r>
            <a:r>
              <a:rPr lang="en-US" altLang="zh-CN" dirty="0"/>
              <a:t>,</a:t>
            </a:r>
            <a:r>
              <a:rPr lang="zh-CN" altLang="en-US" dirty="0"/>
              <a:t>胡湛</a:t>
            </a:r>
            <a:r>
              <a:rPr lang="en-US" altLang="zh-CN" dirty="0"/>
              <a:t>.</a:t>
            </a:r>
            <a:r>
              <a:rPr lang="zh-CN" altLang="en-US" dirty="0"/>
              <a:t>当代中国家庭变迁与家庭政策重构</a:t>
            </a:r>
            <a:r>
              <a:rPr lang="en-US" altLang="zh-CN" dirty="0"/>
              <a:t>[J].</a:t>
            </a:r>
            <a:r>
              <a:rPr lang="zh-CN" altLang="en-US" dirty="0"/>
              <a:t>中国社会科学</a:t>
            </a:r>
            <a:r>
              <a:rPr lang="en-US" altLang="zh-CN" dirty="0"/>
              <a:t>,2015(12):113-132+207.</a:t>
            </a:r>
          </a:p>
          <a:p>
            <a:r>
              <a:rPr lang="zh-CN" altLang="en-US" dirty="0"/>
              <a:t>[</a:t>
            </a:r>
            <a:r>
              <a:rPr lang="en-US" altLang="zh-CN" dirty="0"/>
              <a:t>13</a:t>
            </a:r>
            <a:r>
              <a:rPr lang="zh-CN" altLang="en-US" dirty="0"/>
              <a:t>]虞艳云. 出生排序与行为偏好的经济实验研究[D].浙江工业大学,2020.DOI:10.27463/d.cnki.gzgyu.2020.000363.</a:t>
            </a:r>
          </a:p>
          <a:p>
            <a:r>
              <a:rPr lang="en-US" altLang="zh-CN" dirty="0"/>
              <a:t>[14]Filial Norms, Altruism, and Reciprocity: Financial Support to Older Parents in China | SpringerLink</a:t>
            </a:r>
          </a:p>
        </p:txBody>
      </p:sp>
      <p:sp>
        <p:nvSpPr>
          <p:cNvPr id="4" name="文本框 3">
            <a:extLst>
              <a:ext uri="{FF2B5EF4-FFF2-40B4-BE49-F238E27FC236}">
                <a16:creationId xmlns:a16="http://schemas.microsoft.com/office/drawing/2014/main" id="{6FBB3ACA-6C88-4F2F-B6FA-852EA8E4CE58}"/>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8816" r="18816"/>
          <a:stretch>
            <a:fillRect/>
          </a:stretch>
        </p:blipFill>
        <p:spPr/>
      </p:pic>
      <p:sp>
        <p:nvSpPr>
          <p:cNvPr id="63" name="矩形 62"/>
          <p:cNvSpPr/>
          <p:nvPr/>
        </p:nvSpPr>
        <p:spPr>
          <a:xfrm>
            <a:off x="6275750" y="118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What is family altruism</a:t>
            </a:r>
            <a:endParaRPr lang="zh-CN" altLang="en-US" sz="2800" b="1" dirty="0">
              <a:solidFill>
                <a:schemeClr val="accent2"/>
              </a:solidFill>
            </a:endParaRPr>
          </a:p>
        </p:txBody>
      </p:sp>
      <p:grpSp>
        <p:nvGrpSpPr>
          <p:cNvPr id="75" name="组合 74"/>
          <p:cNvGrpSpPr/>
          <p:nvPr/>
        </p:nvGrpSpPr>
        <p:grpSpPr>
          <a:xfrm>
            <a:off x="5345475" y="1180600"/>
            <a:ext cx="720000" cy="720000"/>
            <a:chOff x="5412150" y="1180600"/>
            <a:chExt cx="720000" cy="720000"/>
          </a:xfrm>
        </p:grpSpPr>
        <p:sp>
          <p:nvSpPr>
            <p:cNvPr id="61" name="矩形 60"/>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p:cNvGrpSpPr/>
          <p:nvPr/>
        </p:nvGrpSpPr>
        <p:grpSpPr>
          <a:xfrm>
            <a:off x="5345475" y="2260600"/>
            <a:ext cx="720000" cy="720000"/>
            <a:chOff x="5412150" y="2260600"/>
            <a:chExt cx="720000" cy="720000"/>
          </a:xfrm>
        </p:grpSpPr>
        <p:sp>
          <p:nvSpPr>
            <p:cNvPr id="58" name="矩形 57"/>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5345475" y="3340600"/>
            <a:ext cx="720000" cy="720000"/>
            <a:chOff x="5412150" y="3340600"/>
            <a:chExt cx="720000" cy="720000"/>
          </a:xfrm>
        </p:grpSpPr>
        <p:sp>
          <p:nvSpPr>
            <p:cNvPr id="60" name="矩形 59"/>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6" name="组合 75"/>
          <p:cNvGrpSpPr/>
          <p:nvPr/>
        </p:nvGrpSpPr>
        <p:grpSpPr>
          <a:xfrm>
            <a:off x="5345475" y="4420600"/>
            <a:ext cx="720000" cy="720000"/>
            <a:chOff x="5412150" y="4420600"/>
            <a:chExt cx="720000" cy="720000"/>
          </a:xfrm>
        </p:grpSpPr>
        <p:sp>
          <p:nvSpPr>
            <p:cNvPr id="62" name="矩形 61"/>
            <p:cNvSpPr/>
            <p:nvPr/>
          </p:nvSpPr>
          <p:spPr>
            <a:xfrm>
              <a:off x="5412150" y="442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4</a:t>
              </a:r>
              <a:endParaRPr lang="zh-CN" altLang="en-US" sz="3200" b="1" dirty="0"/>
            </a:p>
          </p:txBody>
        </p:sp>
        <p:sp>
          <p:nvSpPr>
            <p:cNvPr id="69" name="矩形 68"/>
            <p:cNvSpPr/>
            <p:nvPr/>
          </p:nvSpPr>
          <p:spPr>
            <a:xfrm>
              <a:off x="5412150" y="505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p:cNvSpPr/>
          <p:nvPr/>
        </p:nvSpPr>
        <p:spPr>
          <a:xfrm>
            <a:off x="6275750" y="2161118"/>
            <a:ext cx="4671650" cy="972794"/>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Forms &amp; Consequences</a:t>
            </a:r>
            <a:endParaRPr lang="zh-CN" altLang="en-US" sz="2800" b="1" dirty="0">
              <a:solidFill>
                <a:schemeClr val="accent2"/>
              </a:solidFill>
            </a:endParaRPr>
          </a:p>
        </p:txBody>
      </p:sp>
      <p:sp>
        <p:nvSpPr>
          <p:cNvPr id="71" name="矩形 70"/>
          <p:cNvSpPr/>
          <p:nvPr/>
        </p:nvSpPr>
        <p:spPr>
          <a:xfrm>
            <a:off x="6275750" y="334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Causes &amp; Analysis</a:t>
            </a:r>
            <a:endParaRPr lang="zh-CN" altLang="en-US" sz="2800" b="1" dirty="0">
              <a:solidFill>
                <a:schemeClr val="accent2"/>
              </a:solidFill>
            </a:endParaRPr>
          </a:p>
        </p:txBody>
      </p:sp>
      <p:sp>
        <p:nvSpPr>
          <p:cNvPr id="72" name="矩形 71"/>
          <p:cNvSpPr/>
          <p:nvPr/>
        </p:nvSpPr>
        <p:spPr>
          <a:xfrm>
            <a:off x="6275750" y="442060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chemeClr val="accent2"/>
                </a:solidFill>
              </a:rPr>
              <a:t>Long-term implications</a:t>
            </a:r>
            <a:endParaRPr lang="zh-CN" altLang="en-US" sz="2800" b="1" dirty="0">
              <a:solidFill>
                <a:schemeClr val="accent2"/>
              </a:solidFill>
            </a:endParaRPr>
          </a:p>
        </p:txBody>
      </p:sp>
      <p:sp>
        <p:nvSpPr>
          <p:cNvPr id="19" name="文本框 18">
            <a:extLst>
              <a:ext uri="{FF2B5EF4-FFF2-40B4-BE49-F238E27FC236}">
                <a16:creationId xmlns:a16="http://schemas.microsoft.com/office/drawing/2014/main" id="{6840F3F3-9AB9-4BD6-ABED-5220A6321A9B}"/>
              </a:ext>
            </a:extLst>
          </p:cNvPr>
          <p:cNvSpPr txBox="1"/>
          <p:nvPr/>
        </p:nvSpPr>
        <p:spPr>
          <a:xfrm>
            <a:off x="311646" y="5789896"/>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2</a:t>
            </a:r>
            <a:endParaRPr lang="zh-CN" altLang="en-US" sz="40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p:cNvSpPr>
            <a:spLocks noGrp="1"/>
          </p:cNvSpPr>
          <p:nvPr>
            <p:ph type="body" sz="quarter" idx="11"/>
          </p:nvPr>
        </p:nvSpPr>
        <p:spPr/>
        <p:txBody>
          <a:bodyPr/>
          <a:lstStyle/>
          <a:p>
            <a:r>
              <a:rPr lang="zh-CN" altLang="en-US" spc="600" dirty="0"/>
              <a:t>感谢聆听</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6238874" y="3047028"/>
            <a:ext cx="5842000" cy="775349"/>
          </a:xfrm>
        </p:spPr>
        <p:txBody>
          <a:bodyPr/>
          <a:lstStyle/>
          <a:p>
            <a:r>
              <a:rPr lang="en-US" altLang="zh-CN" dirty="0"/>
              <a:t>What is family altruism</a:t>
            </a:r>
            <a:endParaRPr lang="zh-CN" altLang="en-US" dirty="0"/>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01</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729" r="6729"/>
          <a:stretch>
            <a:fillRect/>
          </a:stretch>
        </p:blipFill>
        <p:spPr/>
      </p:pic>
      <p:sp>
        <p:nvSpPr>
          <p:cNvPr id="7" name="文本框 6">
            <a:extLst>
              <a:ext uri="{FF2B5EF4-FFF2-40B4-BE49-F238E27FC236}">
                <a16:creationId xmlns:a16="http://schemas.microsoft.com/office/drawing/2014/main" id="{E1E9D579-CF16-40B9-B56F-D837FCAB119E}"/>
              </a:ext>
            </a:extLst>
          </p:cNvPr>
          <p:cNvSpPr txBox="1"/>
          <p:nvPr/>
        </p:nvSpPr>
        <p:spPr>
          <a:xfrm>
            <a:off x="11450701" y="4999189"/>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3</a:t>
            </a:r>
            <a:endParaRPr lang="zh-CN" altLang="en-US" sz="40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r>
              <a:rPr lang="en-US" altLang="zh-CN" dirty="0"/>
              <a:t>definition</a:t>
            </a:r>
            <a:endParaRPr lang="zh-CN" altLang="en-US" dirty="0"/>
          </a:p>
        </p:txBody>
      </p:sp>
      <p:sp>
        <p:nvSpPr>
          <p:cNvPr id="9" name="矩形: 圆角 8"/>
          <p:cNvSpPr/>
          <p:nvPr/>
        </p:nvSpPr>
        <p:spPr>
          <a:xfrm>
            <a:off x="868802" y="1314636"/>
            <a:ext cx="10071620" cy="3981223"/>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11" name="平行四边形 10"/>
          <p:cNvSpPr/>
          <p:nvPr/>
        </p:nvSpPr>
        <p:spPr>
          <a:xfrm>
            <a:off x="1251578" y="170299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1709963" y="1832146"/>
            <a:ext cx="8694263" cy="2925673"/>
          </a:xfrm>
          <a:prstGeom prst="rect">
            <a:avLst/>
          </a:prstGeom>
          <a:noFill/>
        </p:spPr>
        <p:txBody>
          <a:bodyPr wrap="square" rtlCol="0">
            <a:spAutoFit/>
          </a:bodyPr>
          <a:lstStyle/>
          <a:p>
            <a:pPr>
              <a:lnSpc>
                <a:spcPct val="130000"/>
              </a:lnSpc>
            </a:pPr>
            <a:r>
              <a:rPr lang="en-US" altLang="zh-CN" sz="2400" b="1" dirty="0">
                <a:solidFill>
                  <a:schemeClr val="tx1">
                    <a:lumMod val="75000"/>
                    <a:lumOff val="25000"/>
                  </a:schemeClr>
                </a:solidFill>
              </a:rPr>
              <a:t>Altruism</a:t>
            </a:r>
            <a:r>
              <a:rPr lang="zh-CN" altLang="en-US" sz="2400" b="1" dirty="0">
                <a:solidFill>
                  <a:schemeClr val="tx1">
                    <a:lumMod val="75000"/>
                    <a:lumOff val="25000"/>
                  </a:schemeClr>
                </a:solidFill>
              </a:rPr>
              <a:t>，利他主义，来源于生物学和经济学的概念</a:t>
            </a:r>
            <a:endParaRPr lang="en-US" altLang="zh-CN" sz="2400" b="1" dirty="0">
              <a:solidFill>
                <a:schemeClr val="tx1">
                  <a:lumMod val="75000"/>
                  <a:lumOff val="25000"/>
                </a:schemeClr>
              </a:solidFill>
            </a:endParaRPr>
          </a:p>
          <a:p>
            <a:pPr>
              <a:lnSpc>
                <a:spcPct val="130000"/>
              </a:lnSpc>
            </a:pPr>
            <a:r>
              <a:rPr lang="en-US" altLang="zh-CN" sz="2400" dirty="0">
                <a:solidFill>
                  <a:schemeClr val="tx1">
                    <a:lumMod val="75000"/>
                    <a:lumOff val="25000"/>
                  </a:schemeClr>
                </a:solidFill>
              </a:rPr>
              <a:t>Becker</a:t>
            </a:r>
            <a:r>
              <a:rPr lang="zh-CN" altLang="en-US" sz="2400" dirty="0">
                <a:solidFill>
                  <a:schemeClr val="tx1">
                    <a:lumMod val="75000"/>
                    <a:lumOff val="25000"/>
                  </a:schemeClr>
                </a:solidFill>
              </a:rPr>
              <a:t>的家庭论</a:t>
            </a:r>
            <a:r>
              <a:rPr lang="en-US" altLang="zh-CN" sz="2400" dirty="0">
                <a:solidFill>
                  <a:schemeClr val="tx1">
                    <a:lumMod val="75000"/>
                    <a:lumOff val="25000"/>
                  </a:schemeClr>
                </a:solidFill>
              </a:rPr>
              <a:t>[1]</a:t>
            </a:r>
            <a:r>
              <a:rPr lang="zh-CN" altLang="en-US" sz="2400" dirty="0">
                <a:solidFill>
                  <a:schemeClr val="tx1">
                    <a:lumMod val="75000"/>
                    <a:lumOff val="25000"/>
                  </a:schemeClr>
                </a:solidFill>
              </a:rPr>
              <a:t>把经济学理论运用到家庭中，基于效用价值论讨论家庭中的个体行为，以解释人口生育现象。</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家庭中的利他主义包括下对上的，上对下的，以及平辈分人之间的行为。</a:t>
            </a:r>
            <a:endParaRPr lang="en-US" altLang="zh-CN" sz="2400" dirty="0">
              <a:solidFill>
                <a:schemeClr val="tx1">
                  <a:lumMod val="75000"/>
                  <a:lumOff val="25000"/>
                </a:schemeClr>
              </a:solidFill>
            </a:endParaRPr>
          </a:p>
          <a:p>
            <a:pPr>
              <a:lnSpc>
                <a:spcPct val="130000"/>
              </a:lnSpc>
            </a:pPr>
            <a:r>
              <a:rPr lang="zh-CN" altLang="en-US" sz="2400" dirty="0">
                <a:solidFill>
                  <a:schemeClr val="tx1">
                    <a:lumMod val="75000"/>
                    <a:lumOff val="25000"/>
                  </a:schemeClr>
                </a:solidFill>
              </a:rPr>
              <a:t>我们主要关注上对下的行为，即父辈对子辈的利他行为。</a:t>
            </a:r>
          </a:p>
        </p:txBody>
      </p:sp>
      <p:sp>
        <p:nvSpPr>
          <p:cNvPr id="14" name="right-quote-sign_36811"/>
          <p:cNvSpPr>
            <a:spLocks noChangeAspect="1"/>
          </p:cNvSpPr>
          <p:nvPr/>
        </p:nvSpPr>
        <p:spPr bwMode="auto">
          <a:xfrm>
            <a:off x="10833793" y="53368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7" name="文本框 6">
            <a:extLst>
              <a:ext uri="{FF2B5EF4-FFF2-40B4-BE49-F238E27FC236}">
                <a16:creationId xmlns:a16="http://schemas.microsoft.com/office/drawing/2014/main" id="{9C78E80D-707E-4127-A7D5-2E1A877DF065}"/>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4</a:t>
            </a:r>
            <a:endParaRPr lang="zh-CN" altLang="en-US" sz="4000" dirty="0">
              <a:ln w="0"/>
              <a:solidFill>
                <a:schemeClr val="accent1"/>
              </a:solidFill>
              <a:effectLst>
                <a:outerShdw blurRad="38100" dist="25400" dir="5400000" algn="ctr" rotWithShape="0">
                  <a:srgbClr val="6E747A">
                    <a:alpha val="43000"/>
                  </a:srgbClr>
                </a:outerShdw>
              </a:effectLst>
            </a:endParaRPr>
          </a:p>
        </p:txBody>
      </p:sp>
      <p:sp>
        <p:nvSpPr>
          <p:cNvPr id="8" name="文本占位符 3">
            <a:extLst>
              <a:ext uri="{FF2B5EF4-FFF2-40B4-BE49-F238E27FC236}">
                <a16:creationId xmlns:a16="http://schemas.microsoft.com/office/drawing/2014/main" id="{FBA918CB-3936-42E6-9960-6595C2E42523}"/>
              </a:ext>
            </a:extLst>
          </p:cNvPr>
          <p:cNvSpPr txBox="1">
            <a:spLocks/>
          </p:cNvSpPr>
          <p:nvPr/>
        </p:nvSpPr>
        <p:spPr>
          <a:xfrm>
            <a:off x="5328690" y="6438900"/>
            <a:ext cx="7403060" cy="419100"/>
          </a:xfrm>
          <a:prstGeom prst="rect">
            <a:avLst/>
          </a:prstGeom>
        </p:spPr>
        <p:txBody>
          <a:bodyPr lIns="0" tIns="0" rIns="0" bIns="0" anchor="ctr"/>
          <a:lstStyle>
            <a:lvl1pPr marL="0" indent="0" algn="l" defTabSz="914400" rtl="0" eaLnBrk="1" latinLnBrk="0" hangingPunct="1">
              <a:lnSpc>
                <a:spcPct val="100000"/>
              </a:lnSpc>
              <a:spcBef>
                <a:spcPts val="1000"/>
              </a:spcBef>
              <a:buFont typeface="Arial" panose="020B0604020202020204" pitchFamily="34" charset="0"/>
              <a:buNone/>
              <a:defRPr sz="2000" b="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solidFill>
                  <a:srgbClr val="333333"/>
                </a:solidFill>
                <a:latin typeface="Helvetica Neue"/>
              </a:rPr>
              <a:t>[1]A Treatise on the Family《</a:t>
            </a:r>
            <a:r>
              <a:rPr lang="zh-CN" altLang="en-US" dirty="0">
                <a:solidFill>
                  <a:srgbClr val="333333"/>
                </a:solidFill>
                <a:latin typeface="Helvetica Neue"/>
              </a:rPr>
              <a:t>家庭论</a:t>
            </a:r>
            <a:r>
              <a:rPr lang="en-US" altLang="zh-CN" dirty="0">
                <a:solidFill>
                  <a:srgbClr val="333333"/>
                </a:solidFill>
                <a:latin typeface="Helvetica Neue"/>
              </a:rPr>
              <a:t>》1981 </a:t>
            </a:r>
            <a:r>
              <a:rPr lang="en-US" altLang="zh-CN" b="0" i="0" dirty="0">
                <a:solidFill>
                  <a:srgbClr val="333333"/>
                </a:solidFill>
                <a:effectLst/>
                <a:latin typeface="Helvetica Neue"/>
              </a:rPr>
              <a:t>Gary S. Becker</a:t>
            </a:r>
            <a:endParaRPr lang="zh-CN"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6238874" y="2661868"/>
            <a:ext cx="5740924" cy="1534264"/>
          </a:xfrm>
        </p:spPr>
        <p:txBody>
          <a:bodyPr/>
          <a:lstStyle/>
          <a:p>
            <a:r>
              <a:rPr lang="en-US" altLang="zh-CN" sz="3600" dirty="0"/>
              <a:t>Forms &amp; Consequences of family altruism</a:t>
            </a:r>
            <a:endParaRPr lang="zh-CN" altLang="en-US" dirty="0"/>
          </a:p>
        </p:txBody>
      </p:sp>
      <p:grpSp>
        <p:nvGrpSpPr>
          <p:cNvPr id="10" name="组合 9"/>
          <p:cNvGrpSpPr/>
          <p:nvPr/>
        </p:nvGrpSpPr>
        <p:grpSpPr>
          <a:xfrm>
            <a:off x="7988382" y="0"/>
            <a:ext cx="1976273" cy="2061029"/>
            <a:chOff x="8813368" y="0"/>
            <a:chExt cx="2862842" cy="2061029"/>
          </a:xfrm>
        </p:grpSpPr>
        <p:sp>
          <p:nvSpPr>
            <p:cNvPr id="8" name="矩形 7"/>
            <p:cNvSpPr/>
            <p:nvPr/>
          </p:nvSpPr>
          <p:spPr>
            <a:xfrm>
              <a:off x="8813368" y="0"/>
              <a:ext cx="2862842" cy="2061029"/>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b="1" dirty="0">
                  <a:solidFill>
                    <a:schemeClr val="accent1"/>
                  </a:solidFill>
                </a:rPr>
                <a:t>02</a:t>
              </a:r>
              <a:endParaRPr lang="zh-CN" altLang="en-US" sz="9600" b="1" dirty="0">
                <a:solidFill>
                  <a:schemeClr val="accent1"/>
                </a:solidFill>
              </a:endParaRPr>
            </a:p>
          </p:txBody>
        </p:sp>
        <p:sp>
          <p:nvSpPr>
            <p:cNvPr id="9" name="矩形 8"/>
            <p:cNvSpPr/>
            <p:nvPr/>
          </p:nvSpPr>
          <p:spPr>
            <a:xfrm rot="16200000">
              <a:off x="10200076" y="584895"/>
              <a:ext cx="90000" cy="286226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占位符 16"/>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6729" r="6729"/>
          <a:stretch>
            <a:fillRect/>
          </a:stretch>
        </p:blipFill>
        <p:spPr/>
      </p:pic>
      <p:sp>
        <p:nvSpPr>
          <p:cNvPr id="7" name="文本框 6">
            <a:extLst>
              <a:ext uri="{FF2B5EF4-FFF2-40B4-BE49-F238E27FC236}">
                <a16:creationId xmlns:a16="http://schemas.microsoft.com/office/drawing/2014/main" id="{34CD94CB-A79C-4CF8-9027-A1F01FF5A065}"/>
              </a:ext>
            </a:extLst>
          </p:cNvPr>
          <p:cNvSpPr txBox="1"/>
          <p:nvPr/>
        </p:nvSpPr>
        <p:spPr>
          <a:xfrm>
            <a:off x="11487647" y="518953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5</a:t>
            </a:r>
            <a:endParaRPr lang="zh-CN" altLang="en-US" sz="40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forms</a:t>
            </a:r>
            <a:endParaRPr lang="zh-CN" altLang="en-US" dirty="0"/>
          </a:p>
        </p:txBody>
      </p:sp>
      <p:sp>
        <p:nvSpPr>
          <p:cNvPr id="3" name="文本占位符 2"/>
          <p:cNvSpPr>
            <a:spLocks noGrp="1"/>
          </p:cNvSpPr>
          <p:nvPr>
            <p:ph type="body" sz="quarter" idx="12"/>
          </p:nvPr>
        </p:nvSpPr>
        <p:spPr>
          <a:xfrm>
            <a:off x="347336" y="6438900"/>
            <a:ext cx="4151344" cy="419100"/>
          </a:xfrm>
        </p:spPr>
        <p:txBody>
          <a:bodyPr/>
          <a:lstStyle/>
          <a:p>
            <a:endParaRPr lang="zh-CN" altLang="en-US" dirty="0"/>
          </a:p>
        </p:txBody>
      </p:sp>
      <p:sp>
        <p:nvSpPr>
          <p:cNvPr id="7" name="矩形: 圆角 6"/>
          <p:cNvSpPr/>
          <p:nvPr/>
        </p:nvSpPr>
        <p:spPr>
          <a:xfrm>
            <a:off x="500315" y="1165130"/>
            <a:ext cx="10906117" cy="4415537"/>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785568"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p:cNvSpPr txBox="1"/>
          <p:nvPr/>
        </p:nvSpPr>
        <p:spPr>
          <a:xfrm>
            <a:off x="1259133" y="1631629"/>
            <a:ext cx="2912845" cy="3397981"/>
          </a:xfrm>
          <a:prstGeom prst="rect">
            <a:avLst/>
          </a:prstGeom>
          <a:noFill/>
        </p:spPr>
        <p:txBody>
          <a:bodyPr wrap="square" rtlCol="0">
            <a:spAutoFit/>
          </a:bodyPr>
          <a:lstStyle/>
          <a:p>
            <a:pPr>
              <a:lnSpc>
                <a:spcPct val="130000"/>
              </a:lnSpc>
            </a:pPr>
            <a:r>
              <a:rPr lang="en-US" altLang="zh-CN" sz="2800" b="1" dirty="0">
                <a:solidFill>
                  <a:schemeClr val="tx1">
                    <a:lumMod val="75000"/>
                    <a:lumOff val="25000"/>
                  </a:schemeClr>
                </a:solidFill>
              </a:rPr>
              <a:t>FORMS</a:t>
            </a:r>
            <a:r>
              <a:rPr lang="zh-CN" altLang="en-US" sz="2800" b="1" dirty="0">
                <a:solidFill>
                  <a:schemeClr val="tx1">
                    <a:lumMod val="75000"/>
                    <a:lumOff val="25000"/>
                  </a:schemeClr>
                </a:solidFill>
              </a:rPr>
              <a:t>：</a:t>
            </a:r>
            <a:endParaRPr lang="en-US" altLang="zh-CN" sz="2800" b="1" dirty="0">
              <a:solidFill>
                <a:schemeClr val="tx1">
                  <a:lumMod val="75000"/>
                  <a:lumOff val="25000"/>
                </a:schemeClr>
              </a:solidFill>
            </a:endParaRPr>
          </a:p>
          <a:p>
            <a:pPr>
              <a:lnSpc>
                <a:spcPct val="130000"/>
              </a:lnSpc>
            </a:pPr>
            <a:r>
              <a:rPr lang="zh-CN" altLang="en-US" sz="2800" b="1" dirty="0">
                <a:solidFill>
                  <a:schemeClr val="tx1">
                    <a:lumMod val="75000"/>
                    <a:lumOff val="25000"/>
                  </a:schemeClr>
                </a:solidFill>
              </a:rPr>
              <a:t>单向经济支持</a:t>
            </a:r>
            <a:endParaRPr lang="en-US" altLang="zh-CN" sz="2800" b="1" dirty="0">
              <a:solidFill>
                <a:schemeClr val="tx1">
                  <a:lumMod val="75000"/>
                  <a:lumOff val="25000"/>
                </a:schemeClr>
              </a:solidFill>
            </a:endParaRPr>
          </a:p>
          <a:p>
            <a:pPr>
              <a:lnSpc>
                <a:spcPct val="130000"/>
              </a:lnSpc>
            </a:pPr>
            <a:endParaRPr lang="en-US" altLang="zh-CN" sz="2800" b="1" dirty="0">
              <a:solidFill>
                <a:schemeClr val="tx1">
                  <a:lumMod val="75000"/>
                  <a:lumOff val="25000"/>
                </a:schemeClr>
              </a:solidFill>
            </a:endParaRPr>
          </a:p>
          <a:p>
            <a:pPr>
              <a:lnSpc>
                <a:spcPct val="130000"/>
              </a:lnSpc>
            </a:pPr>
            <a:r>
              <a:rPr lang="zh-CN" altLang="en-US" sz="2800" b="1" dirty="0">
                <a:solidFill>
                  <a:schemeClr val="tx1">
                    <a:lumMod val="75000"/>
                    <a:lumOff val="25000"/>
                  </a:schemeClr>
                </a:solidFill>
              </a:rPr>
              <a:t>教育支出</a:t>
            </a:r>
            <a:endParaRPr lang="en-US" altLang="zh-CN" sz="2800" b="1" dirty="0">
              <a:solidFill>
                <a:schemeClr val="tx1">
                  <a:lumMod val="75000"/>
                  <a:lumOff val="25000"/>
                </a:schemeClr>
              </a:solidFill>
            </a:endParaRPr>
          </a:p>
          <a:p>
            <a:pPr>
              <a:lnSpc>
                <a:spcPct val="130000"/>
              </a:lnSpc>
            </a:pPr>
            <a:endParaRPr lang="en-US" altLang="zh-CN" sz="2800" b="1" dirty="0">
              <a:solidFill>
                <a:schemeClr val="tx1">
                  <a:lumMod val="75000"/>
                  <a:lumOff val="25000"/>
                </a:schemeClr>
              </a:solidFill>
            </a:endParaRPr>
          </a:p>
          <a:p>
            <a:pPr>
              <a:lnSpc>
                <a:spcPct val="130000"/>
              </a:lnSpc>
            </a:pPr>
            <a:r>
              <a:rPr lang="zh-CN" altLang="en-US" sz="2800" b="1" dirty="0">
                <a:solidFill>
                  <a:schemeClr val="tx1">
                    <a:lumMod val="75000"/>
                    <a:lumOff val="25000"/>
                  </a:schemeClr>
                </a:solidFill>
              </a:rPr>
              <a:t>社会关系支持</a:t>
            </a:r>
          </a:p>
        </p:txBody>
      </p:sp>
      <p:sp>
        <p:nvSpPr>
          <p:cNvPr id="12" name="right-quote-sign_36811"/>
          <p:cNvSpPr>
            <a:spLocks noChangeAspect="1"/>
          </p:cNvSpPr>
          <p:nvPr/>
        </p:nvSpPr>
        <p:spPr bwMode="auto">
          <a:xfrm>
            <a:off x="11116649" y="52657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p:cNvSpPr txBox="1"/>
          <p:nvPr/>
        </p:nvSpPr>
        <p:spPr>
          <a:xfrm>
            <a:off x="4801209" y="1343444"/>
            <a:ext cx="6315440" cy="3970318"/>
          </a:xfrm>
          <a:prstGeom prst="rect">
            <a:avLst/>
          </a:prstGeom>
          <a:noFill/>
        </p:spPr>
        <p:txBody>
          <a:bodyPr wrap="square" rtlCol="0">
            <a:spAutoFit/>
          </a:bodyPr>
          <a:lstStyle/>
          <a:p>
            <a:r>
              <a:rPr lang="zh-CN" altLang="en-US" dirty="0"/>
              <a:t>一般来说，在</a:t>
            </a:r>
            <a:r>
              <a:rPr lang="en-US" altLang="zh-CN" dirty="0"/>
              <a:t>joint family</a:t>
            </a:r>
            <a:r>
              <a:rPr lang="zh-CN" altLang="en-US" dirty="0"/>
              <a:t>中成年子女是家庭的主要经济来源，而年老长辈和孙辈处于代际依赖阶段。但是即使孙辈成年，其仍然不能成为经济支柱。根据</a:t>
            </a:r>
            <a:r>
              <a:rPr lang="en-US" altLang="zh-CN" dirty="0"/>
              <a:t>CHARLS</a:t>
            </a:r>
            <a:r>
              <a:rPr lang="zh-CN" altLang="en-US" dirty="0"/>
              <a:t>的调查结果显示，即使子女有工作，在</a:t>
            </a:r>
            <a:r>
              <a:rPr lang="en-US" altLang="zh-CN" dirty="0"/>
              <a:t>2011</a:t>
            </a:r>
            <a:r>
              <a:rPr lang="zh-CN" altLang="en-US" dirty="0"/>
              <a:t>年的调查中，</a:t>
            </a:r>
            <a:r>
              <a:rPr lang="en-US" altLang="zh-CN" dirty="0"/>
              <a:t>11.6%</a:t>
            </a:r>
            <a:r>
              <a:rPr lang="zh-CN" altLang="en-US" dirty="0"/>
              <a:t>的受访者要给予子女经济支持，</a:t>
            </a:r>
            <a:r>
              <a:rPr lang="en-US" altLang="zh-CN" dirty="0"/>
              <a:t>2013</a:t>
            </a:r>
            <a:r>
              <a:rPr lang="zh-CN" altLang="en-US" dirty="0"/>
              <a:t>年比例上升至</a:t>
            </a:r>
            <a:r>
              <a:rPr lang="en-US" altLang="zh-CN" dirty="0"/>
              <a:t>13.38%</a:t>
            </a:r>
            <a:r>
              <a:rPr lang="zh-CN" altLang="en-US" dirty="0"/>
              <a:t>，</a:t>
            </a:r>
            <a:r>
              <a:rPr lang="en-US" altLang="zh-CN" dirty="0"/>
              <a:t>2015</a:t>
            </a:r>
            <a:r>
              <a:rPr lang="zh-CN" altLang="en-US" dirty="0"/>
              <a:t>年上升至</a:t>
            </a:r>
            <a:r>
              <a:rPr lang="en-US" altLang="zh-CN" dirty="0"/>
              <a:t>16.8%</a:t>
            </a:r>
            <a:r>
              <a:rPr lang="zh-CN" altLang="en-US" dirty="0"/>
              <a:t>。</a:t>
            </a:r>
            <a:endParaRPr lang="en-US" altLang="zh-CN" dirty="0"/>
          </a:p>
          <a:p>
            <a:r>
              <a:rPr lang="zh-CN" altLang="en-US" b="0" i="0" dirty="0">
                <a:solidFill>
                  <a:srgbClr val="202124"/>
                </a:solidFill>
                <a:effectLst/>
                <a:latin typeface="Consolas" panose="020B0609020204030204" pitchFamily="49" charset="0"/>
              </a:rPr>
              <a:t>此外，近年父母对成年子女在彩礼、婚房和抚养孙子女（外孙子女）等方面的资助这种颇具中国特色的家庭代际支持现象越来越普遍。在</a:t>
            </a:r>
            <a:r>
              <a:rPr lang="en-US" altLang="zh-CN" b="0" i="0" dirty="0">
                <a:solidFill>
                  <a:srgbClr val="202124"/>
                </a:solidFill>
                <a:effectLst/>
                <a:latin typeface="Consolas" panose="020B0609020204030204" pitchFamily="49" charset="0"/>
              </a:rPr>
              <a:t>2013</a:t>
            </a:r>
            <a:r>
              <a:rPr lang="zh-CN" altLang="en-US" b="0" i="0" dirty="0">
                <a:solidFill>
                  <a:srgbClr val="202124"/>
                </a:solidFill>
                <a:effectLst/>
                <a:latin typeface="Consolas" panose="020B0609020204030204" pitchFamily="49" charset="0"/>
              </a:rPr>
              <a:t>年的调查中，</a:t>
            </a:r>
            <a:r>
              <a:rPr lang="en-US" altLang="zh-CN" b="0" i="0" dirty="0">
                <a:solidFill>
                  <a:srgbClr val="202124"/>
                </a:solidFill>
                <a:effectLst/>
                <a:latin typeface="Consolas" panose="020B0609020204030204" pitchFamily="49" charset="0"/>
              </a:rPr>
              <a:t>53.24%</a:t>
            </a:r>
            <a:r>
              <a:rPr lang="zh-CN" altLang="en-US" b="0" i="0" dirty="0">
                <a:solidFill>
                  <a:srgbClr val="202124"/>
                </a:solidFill>
                <a:effectLst/>
                <a:latin typeface="Consolas" panose="020B0609020204030204" pitchFamily="49" charset="0"/>
              </a:rPr>
              <a:t>的受访者承认在孩子结婚时给过彩礼，有</a:t>
            </a:r>
            <a:r>
              <a:rPr lang="en-US" altLang="zh-CN" b="0" i="0" dirty="0">
                <a:solidFill>
                  <a:srgbClr val="202124"/>
                </a:solidFill>
                <a:effectLst/>
                <a:latin typeface="Consolas" panose="020B0609020204030204" pitchFamily="49" charset="0"/>
              </a:rPr>
              <a:t>6.55%</a:t>
            </a:r>
            <a:r>
              <a:rPr lang="zh-CN" altLang="en-US" b="0" i="0" dirty="0">
                <a:solidFill>
                  <a:srgbClr val="202124"/>
                </a:solidFill>
                <a:effectLst/>
                <a:latin typeface="Consolas" panose="020B0609020204030204" pitchFamily="49" charset="0"/>
              </a:rPr>
              <a:t>的受访者承认为孩子结婚买了房。之后，在</a:t>
            </a:r>
            <a:r>
              <a:rPr lang="en-US" altLang="zh-CN" b="0" i="0" dirty="0">
                <a:solidFill>
                  <a:srgbClr val="202124"/>
                </a:solidFill>
                <a:effectLst/>
                <a:latin typeface="Consolas" panose="020B0609020204030204" pitchFamily="49" charset="0"/>
              </a:rPr>
              <a:t>2015</a:t>
            </a:r>
            <a:r>
              <a:rPr lang="zh-CN" altLang="en-US" b="0" i="0" dirty="0">
                <a:solidFill>
                  <a:srgbClr val="202124"/>
                </a:solidFill>
                <a:effectLst/>
                <a:latin typeface="Consolas" panose="020B0609020204030204" pitchFamily="49" charset="0"/>
              </a:rPr>
              <a:t>年的调查中，</a:t>
            </a:r>
            <a:r>
              <a:rPr lang="en-US" altLang="zh-CN" b="0" i="0" dirty="0">
                <a:solidFill>
                  <a:srgbClr val="202124"/>
                </a:solidFill>
                <a:effectLst/>
                <a:latin typeface="Consolas" panose="020B0609020204030204" pitchFamily="49" charset="0"/>
              </a:rPr>
              <a:t>49.06%</a:t>
            </a:r>
            <a:r>
              <a:rPr lang="zh-CN" altLang="en-US" b="0" i="0" dirty="0">
                <a:solidFill>
                  <a:srgbClr val="202124"/>
                </a:solidFill>
                <a:effectLst/>
                <a:latin typeface="Consolas" panose="020B0609020204030204" pitchFamily="49" charset="0"/>
              </a:rPr>
              <a:t>的受访者承认在孩子结婚时给过彩礼，</a:t>
            </a:r>
            <a:r>
              <a:rPr lang="en-US" altLang="zh-CN" b="0" i="0" dirty="0">
                <a:solidFill>
                  <a:srgbClr val="202124"/>
                </a:solidFill>
                <a:effectLst/>
                <a:latin typeface="Consolas" panose="020B0609020204030204" pitchFamily="49" charset="0"/>
              </a:rPr>
              <a:t>7.10%</a:t>
            </a:r>
            <a:r>
              <a:rPr lang="zh-CN" altLang="en-US" b="0" i="0" dirty="0">
                <a:solidFill>
                  <a:srgbClr val="202124"/>
                </a:solidFill>
                <a:effectLst/>
                <a:latin typeface="Consolas" panose="020B0609020204030204" pitchFamily="49" charset="0"/>
              </a:rPr>
              <a:t>的受访者承认买了房作为孩子结婚之用。当代城市里盛行年轻人买房，父母负责首付，然后由子女每月偿还房贷。年轻人成了房奴，生活自然拮据。</a:t>
            </a:r>
            <a:r>
              <a:rPr lang="en-US" altLang="zh-CN" b="0" i="0" dirty="0">
                <a:solidFill>
                  <a:srgbClr val="202124"/>
                </a:solidFill>
                <a:effectLst/>
                <a:latin typeface="Consolas" panose="020B0609020204030204" pitchFamily="49" charset="0"/>
              </a:rPr>
              <a:t>[2]</a:t>
            </a:r>
            <a:endParaRPr lang="zh-CN" altLang="en-US" dirty="0"/>
          </a:p>
        </p:txBody>
      </p:sp>
      <p:sp>
        <p:nvSpPr>
          <p:cNvPr id="16" name="文本框 15">
            <a:extLst>
              <a:ext uri="{FF2B5EF4-FFF2-40B4-BE49-F238E27FC236}">
                <a16:creationId xmlns:a16="http://schemas.microsoft.com/office/drawing/2014/main" id="{881EC30C-C6A4-4472-85DF-94DCF6B6A6C3}"/>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6</a:t>
            </a:r>
            <a:endParaRPr lang="zh-CN" altLang="en-US" sz="4000" dirty="0">
              <a:ln w="0"/>
              <a:solidFill>
                <a:schemeClr val="accent1"/>
              </a:solidFill>
              <a:effectLst>
                <a:outerShdw blurRad="38100" dist="25400" dir="5400000" algn="ctr" rotWithShape="0">
                  <a:srgbClr val="6E747A">
                    <a:alpha val="43000"/>
                  </a:srgbClr>
                </a:outerShdw>
              </a:effectLst>
            </a:endParaRPr>
          </a:p>
        </p:txBody>
      </p:sp>
      <p:sp>
        <p:nvSpPr>
          <p:cNvPr id="18" name="文本占位符 3">
            <a:extLst>
              <a:ext uri="{FF2B5EF4-FFF2-40B4-BE49-F238E27FC236}">
                <a16:creationId xmlns:a16="http://schemas.microsoft.com/office/drawing/2014/main" id="{555DB9D0-D38F-4C7C-B2C5-59DC91FCEC97}"/>
              </a:ext>
            </a:extLst>
          </p:cNvPr>
          <p:cNvSpPr>
            <a:spLocks noGrp="1"/>
          </p:cNvSpPr>
          <p:nvPr>
            <p:ph type="body" sz="quarter" idx="13"/>
          </p:nvPr>
        </p:nvSpPr>
        <p:spPr>
          <a:xfrm>
            <a:off x="3746500" y="6438900"/>
            <a:ext cx="8737600" cy="419100"/>
          </a:xfrm>
        </p:spPr>
        <p:txBody>
          <a:bodyPr/>
          <a:lstStyle/>
          <a:p>
            <a:r>
              <a:rPr lang="en-US" altLang="zh-CN" sz="1200" b="0" i="0" dirty="0">
                <a:solidFill>
                  <a:srgbClr val="333333"/>
                </a:solidFill>
                <a:effectLst/>
                <a:latin typeface="Arial" panose="020B0604020202020204" pitchFamily="34" charset="0"/>
              </a:rPr>
              <a:t>[2]</a:t>
            </a:r>
            <a:r>
              <a:rPr lang="zh-CN" altLang="en-US" sz="1200" b="0" i="0" dirty="0">
                <a:solidFill>
                  <a:srgbClr val="333333"/>
                </a:solidFill>
                <a:effectLst/>
                <a:latin typeface="Arial" panose="020B0604020202020204" pitchFamily="34" charset="0"/>
              </a:rPr>
              <a:t>苏宗敏</a:t>
            </a:r>
            <a:r>
              <a:rPr lang="en-US" altLang="zh-CN" sz="1200" b="0" i="0" dirty="0">
                <a:solidFill>
                  <a:srgbClr val="333333"/>
                </a:solidFill>
                <a:effectLst/>
                <a:latin typeface="Arial" panose="020B0604020202020204" pitchFamily="34" charset="0"/>
              </a:rPr>
              <a:t>.</a:t>
            </a:r>
            <a:r>
              <a:rPr lang="zh-CN" altLang="en-US" sz="1200" b="0" i="0" dirty="0">
                <a:solidFill>
                  <a:srgbClr val="333333"/>
                </a:solidFill>
                <a:effectLst/>
                <a:latin typeface="Arial" panose="020B0604020202020204" pitchFamily="34" charset="0"/>
              </a:rPr>
              <a:t>我国家庭代际支持的影响因素探究</a:t>
            </a:r>
            <a:r>
              <a:rPr lang="en-US" altLang="zh-CN" sz="1200" b="0" i="0" dirty="0">
                <a:solidFill>
                  <a:srgbClr val="333333"/>
                </a:solidFill>
                <a:effectLst/>
                <a:latin typeface="Arial" panose="020B0604020202020204" pitchFamily="34" charset="0"/>
              </a:rPr>
              <a:t>——</a:t>
            </a:r>
            <a:r>
              <a:rPr lang="zh-CN" altLang="en-US" sz="1200" b="0" i="0" dirty="0">
                <a:solidFill>
                  <a:srgbClr val="333333"/>
                </a:solidFill>
                <a:effectLst/>
                <a:latin typeface="Arial" panose="020B0604020202020204" pitchFamily="34" charset="0"/>
              </a:rPr>
              <a:t>基于</a:t>
            </a:r>
            <a:r>
              <a:rPr lang="en-US" altLang="zh-CN" sz="1200" b="0" i="0" dirty="0">
                <a:solidFill>
                  <a:srgbClr val="333333"/>
                </a:solidFill>
                <a:effectLst/>
                <a:latin typeface="Arial" panose="020B0604020202020204" pitchFamily="34" charset="0"/>
              </a:rPr>
              <a:t>CHARLS</a:t>
            </a:r>
            <a:r>
              <a:rPr lang="zh-CN" altLang="en-US" sz="1200" b="0" i="0" dirty="0">
                <a:solidFill>
                  <a:srgbClr val="333333"/>
                </a:solidFill>
                <a:effectLst/>
                <a:latin typeface="Arial" panose="020B0604020202020204" pitchFamily="34" charset="0"/>
              </a:rPr>
              <a:t>数据的实证分析</a:t>
            </a:r>
            <a:r>
              <a:rPr lang="en-US" altLang="zh-CN" sz="1200" b="0" i="0" dirty="0">
                <a:solidFill>
                  <a:srgbClr val="333333"/>
                </a:solidFill>
                <a:effectLst/>
                <a:latin typeface="Arial" panose="020B0604020202020204" pitchFamily="34" charset="0"/>
              </a:rPr>
              <a:t>[J].</a:t>
            </a:r>
            <a:r>
              <a:rPr lang="zh-CN" altLang="en-US" sz="1200" b="0" i="0" dirty="0">
                <a:solidFill>
                  <a:srgbClr val="333333"/>
                </a:solidFill>
                <a:effectLst/>
                <a:latin typeface="Arial" panose="020B0604020202020204" pitchFamily="34" charset="0"/>
              </a:rPr>
              <a:t>广西职业师范学院学报</a:t>
            </a:r>
            <a:r>
              <a:rPr lang="en-US" altLang="zh-CN" sz="1200" b="0" i="0" dirty="0">
                <a:solidFill>
                  <a:srgbClr val="333333"/>
                </a:solidFill>
                <a:effectLst/>
                <a:latin typeface="Arial" panose="020B0604020202020204" pitchFamily="34" charset="0"/>
              </a:rPr>
              <a:t>,2021,33(04):10-19.</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forms</a:t>
            </a:r>
            <a:endParaRPr lang="zh-CN" altLang="en-US" dirty="0"/>
          </a:p>
        </p:txBody>
      </p:sp>
      <p:sp>
        <p:nvSpPr>
          <p:cNvPr id="7" name="矩形: 圆角 6"/>
          <p:cNvSpPr/>
          <p:nvPr/>
        </p:nvSpPr>
        <p:spPr>
          <a:xfrm>
            <a:off x="500315" y="1165130"/>
            <a:ext cx="10906117" cy="4415537"/>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9" name="平行四边形 8"/>
          <p:cNvSpPr/>
          <p:nvPr/>
        </p:nvSpPr>
        <p:spPr>
          <a:xfrm>
            <a:off x="785568"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13"/>
          <p:cNvSpPr txBox="1"/>
          <p:nvPr/>
        </p:nvSpPr>
        <p:spPr>
          <a:xfrm>
            <a:off x="1259133" y="1631629"/>
            <a:ext cx="2912845" cy="3397981"/>
          </a:xfrm>
          <a:prstGeom prst="rect">
            <a:avLst/>
          </a:prstGeom>
          <a:noFill/>
        </p:spPr>
        <p:txBody>
          <a:bodyPr wrap="square" rtlCol="0">
            <a:spAutoFit/>
          </a:bodyPr>
          <a:lstStyle/>
          <a:p>
            <a:pPr>
              <a:lnSpc>
                <a:spcPct val="130000"/>
              </a:lnSpc>
            </a:pPr>
            <a:r>
              <a:rPr lang="en-US" altLang="zh-CN" sz="2800" b="1" dirty="0">
                <a:solidFill>
                  <a:schemeClr val="tx1">
                    <a:lumMod val="75000"/>
                    <a:lumOff val="25000"/>
                  </a:schemeClr>
                </a:solidFill>
              </a:rPr>
              <a:t>FORMS</a:t>
            </a:r>
            <a:r>
              <a:rPr lang="zh-CN" altLang="en-US" sz="2800" b="1" dirty="0">
                <a:solidFill>
                  <a:schemeClr val="tx1">
                    <a:lumMod val="75000"/>
                    <a:lumOff val="25000"/>
                  </a:schemeClr>
                </a:solidFill>
              </a:rPr>
              <a:t>：</a:t>
            </a:r>
            <a:endParaRPr lang="en-US" altLang="zh-CN" sz="2800" b="1" dirty="0">
              <a:solidFill>
                <a:schemeClr val="tx1">
                  <a:lumMod val="75000"/>
                  <a:lumOff val="25000"/>
                </a:schemeClr>
              </a:solidFill>
            </a:endParaRPr>
          </a:p>
          <a:p>
            <a:pPr>
              <a:lnSpc>
                <a:spcPct val="130000"/>
              </a:lnSpc>
            </a:pPr>
            <a:r>
              <a:rPr lang="zh-CN" altLang="en-US" sz="2800" b="1" dirty="0">
                <a:solidFill>
                  <a:schemeClr val="tx1">
                    <a:lumMod val="75000"/>
                    <a:lumOff val="25000"/>
                  </a:schemeClr>
                </a:solidFill>
              </a:rPr>
              <a:t>单向经济支持</a:t>
            </a:r>
            <a:endParaRPr lang="en-US" altLang="zh-CN" sz="2800" b="1" dirty="0">
              <a:solidFill>
                <a:schemeClr val="tx1">
                  <a:lumMod val="75000"/>
                  <a:lumOff val="25000"/>
                </a:schemeClr>
              </a:solidFill>
            </a:endParaRPr>
          </a:p>
          <a:p>
            <a:pPr>
              <a:lnSpc>
                <a:spcPct val="130000"/>
              </a:lnSpc>
            </a:pPr>
            <a:endParaRPr lang="en-US" altLang="zh-CN" sz="2800" b="1" dirty="0">
              <a:solidFill>
                <a:schemeClr val="tx1">
                  <a:lumMod val="75000"/>
                  <a:lumOff val="25000"/>
                </a:schemeClr>
              </a:solidFill>
            </a:endParaRPr>
          </a:p>
          <a:p>
            <a:pPr>
              <a:lnSpc>
                <a:spcPct val="130000"/>
              </a:lnSpc>
            </a:pPr>
            <a:r>
              <a:rPr lang="zh-CN" altLang="en-US" sz="2800" b="1" dirty="0">
                <a:solidFill>
                  <a:schemeClr val="tx1">
                    <a:lumMod val="75000"/>
                    <a:lumOff val="25000"/>
                  </a:schemeClr>
                </a:solidFill>
              </a:rPr>
              <a:t>教育支出</a:t>
            </a:r>
            <a:endParaRPr lang="en-US" altLang="zh-CN" sz="2800" b="1" dirty="0">
              <a:solidFill>
                <a:schemeClr val="tx1">
                  <a:lumMod val="75000"/>
                  <a:lumOff val="25000"/>
                </a:schemeClr>
              </a:solidFill>
            </a:endParaRPr>
          </a:p>
          <a:p>
            <a:pPr>
              <a:lnSpc>
                <a:spcPct val="130000"/>
              </a:lnSpc>
            </a:pPr>
            <a:endParaRPr lang="en-US" altLang="zh-CN" sz="2800" b="1" dirty="0">
              <a:solidFill>
                <a:schemeClr val="tx1">
                  <a:lumMod val="75000"/>
                  <a:lumOff val="25000"/>
                </a:schemeClr>
              </a:solidFill>
            </a:endParaRPr>
          </a:p>
          <a:p>
            <a:pPr>
              <a:lnSpc>
                <a:spcPct val="130000"/>
              </a:lnSpc>
            </a:pPr>
            <a:r>
              <a:rPr lang="zh-CN" altLang="en-US" sz="2800" b="1" dirty="0">
                <a:solidFill>
                  <a:schemeClr val="tx1">
                    <a:lumMod val="75000"/>
                    <a:lumOff val="25000"/>
                  </a:schemeClr>
                </a:solidFill>
              </a:rPr>
              <a:t>社会关系支持</a:t>
            </a:r>
          </a:p>
        </p:txBody>
      </p:sp>
      <p:sp>
        <p:nvSpPr>
          <p:cNvPr id="12" name="right-quote-sign_36811"/>
          <p:cNvSpPr>
            <a:spLocks noChangeAspect="1"/>
          </p:cNvSpPr>
          <p:nvPr/>
        </p:nvSpPr>
        <p:spPr bwMode="auto">
          <a:xfrm>
            <a:off x="11116649" y="52657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grpSp>
        <p:nvGrpSpPr>
          <p:cNvPr id="20" name="组合 19"/>
          <p:cNvGrpSpPr/>
          <p:nvPr/>
        </p:nvGrpSpPr>
        <p:grpSpPr>
          <a:xfrm>
            <a:off x="3946874" y="2943669"/>
            <a:ext cx="7309302" cy="2445769"/>
            <a:chOff x="3811763" y="2873622"/>
            <a:chExt cx="7309302" cy="2445769"/>
          </a:xfrm>
        </p:grpSpPr>
        <p:pic>
          <p:nvPicPr>
            <p:cNvPr id="19" name="图片 18" descr="图表, 饼图&#10;&#10;描述已自动生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1763" y="2873622"/>
              <a:ext cx="3993438" cy="2445769"/>
            </a:xfrm>
            <a:prstGeom prst="rect">
              <a:avLst/>
            </a:prstGeom>
          </p:spPr>
        </p:pic>
        <p:pic>
          <p:nvPicPr>
            <p:cNvPr id="17" name="图片 16" descr="图表, 饼图&#10;&#10;描述已自动生成"/>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52180" y="2876997"/>
              <a:ext cx="4068885" cy="2436765"/>
            </a:xfrm>
            <a:prstGeom prst="rect">
              <a:avLst/>
            </a:prstGeom>
          </p:spPr>
        </p:pic>
      </p:grpSp>
      <p:sp>
        <p:nvSpPr>
          <p:cNvPr id="21" name="文本框 20"/>
          <p:cNvSpPr txBox="1"/>
          <p:nvPr/>
        </p:nvSpPr>
        <p:spPr>
          <a:xfrm>
            <a:off x="4886297" y="1283234"/>
            <a:ext cx="6046570" cy="1477328"/>
          </a:xfrm>
          <a:prstGeom prst="rect">
            <a:avLst/>
          </a:prstGeom>
          <a:solidFill>
            <a:srgbClr val="FF0000"/>
          </a:solidFill>
        </p:spPr>
        <p:txBody>
          <a:bodyPr wrap="square" rtlCol="0">
            <a:spAutoFit/>
          </a:bodyPr>
          <a:lstStyle/>
          <a:p>
            <a:r>
              <a:rPr lang="zh-CN" altLang="en-US" b="0" i="0" dirty="0">
                <a:solidFill>
                  <a:srgbClr val="000000"/>
                </a:solidFill>
                <a:effectLst/>
                <a:highlight>
                  <a:srgbClr val="FF0000"/>
                </a:highlight>
                <a:latin typeface="微软雅黑" panose="020B0503020204020204" charset="-122"/>
                <a:ea typeface="微软雅黑" panose="020B0503020204020204" charset="-122"/>
              </a:rPr>
              <a:t>根据美国成年人社区比较网站</a:t>
            </a:r>
            <a:r>
              <a:rPr lang="en-US" altLang="zh-CN" b="0" i="0" dirty="0">
                <a:solidFill>
                  <a:srgbClr val="000000"/>
                </a:solidFill>
                <a:effectLst/>
                <a:highlight>
                  <a:srgbClr val="FF0000"/>
                </a:highlight>
                <a:latin typeface="微软雅黑" panose="020B0503020204020204" charset="-122"/>
                <a:ea typeface="微软雅黑" panose="020B0503020204020204" charset="-122"/>
              </a:rPr>
              <a:t>55Places</a:t>
            </a:r>
            <a:r>
              <a:rPr lang="zh-CN" altLang="en-US" b="0" i="0" dirty="0">
                <a:solidFill>
                  <a:srgbClr val="000000"/>
                </a:solidFill>
                <a:effectLst/>
                <a:highlight>
                  <a:srgbClr val="FF0000"/>
                </a:highlight>
                <a:latin typeface="微软雅黑" panose="020B0503020204020204" charset="-122"/>
                <a:ea typeface="微软雅黑" panose="020B0503020204020204" charset="-122"/>
              </a:rPr>
              <a:t>公布的一份最新报告，无论是每月</a:t>
            </a:r>
            <a:r>
              <a:rPr lang="en-US" altLang="zh-CN" b="0" i="0" dirty="0">
                <a:solidFill>
                  <a:srgbClr val="000000"/>
                </a:solidFill>
                <a:effectLst/>
                <a:highlight>
                  <a:srgbClr val="FF0000"/>
                </a:highlight>
                <a:latin typeface="微软雅黑" panose="020B0503020204020204" charset="-122"/>
                <a:ea typeface="微软雅黑" panose="020B0503020204020204" charset="-122"/>
              </a:rPr>
              <a:t>100</a:t>
            </a:r>
            <a:r>
              <a:rPr lang="zh-CN" altLang="en-US" b="0" i="0" dirty="0">
                <a:solidFill>
                  <a:srgbClr val="000000"/>
                </a:solidFill>
                <a:effectLst/>
                <a:highlight>
                  <a:srgbClr val="FF0000"/>
                </a:highlight>
                <a:latin typeface="微软雅黑" panose="020B0503020204020204" charset="-122"/>
                <a:ea typeface="微软雅黑" panose="020B0503020204020204" charset="-122"/>
              </a:rPr>
              <a:t>美元的食物费用，还是</a:t>
            </a:r>
            <a:r>
              <a:rPr lang="en-US" altLang="zh-CN" b="0" i="0" dirty="0">
                <a:solidFill>
                  <a:srgbClr val="000000"/>
                </a:solidFill>
                <a:effectLst/>
                <a:highlight>
                  <a:srgbClr val="FF0000"/>
                </a:highlight>
                <a:latin typeface="微软雅黑" panose="020B0503020204020204" charset="-122"/>
                <a:ea typeface="微软雅黑" panose="020B0503020204020204" charset="-122"/>
              </a:rPr>
              <a:t>500</a:t>
            </a:r>
            <a:r>
              <a:rPr lang="zh-CN" altLang="en-US" b="0" i="0" dirty="0">
                <a:solidFill>
                  <a:srgbClr val="000000"/>
                </a:solidFill>
                <a:effectLst/>
                <a:highlight>
                  <a:srgbClr val="FF0000"/>
                </a:highlight>
                <a:latin typeface="微软雅黑" panose="020B0503020204020204" charset="-122"/>
                <a:ea typeface="微软雅黑" panose="020B0503020204020204" charset="-122"/>
              </a:rPr>
              <a:t>美元的学生贷款账单，将近</a:t>
            </a:r>
            <a:r>
              <a:rPr lang="en-US" altLang="zh-CN" b="0" i="0" dirty="0">
                <a:solidFill>
                  <a:srgbClr val="000000"/>
                </a:solidFill>
                <a:effectLst/>
                <a:highlight>
                  <a:srgbClr val="FF0000"/>
                </a:highlight>
                <a:latin typeface="微软雅黑" panose="020B0503020204020204" charset="-122"/>
                <a:ea typeface="微软雅黑" panose="020B0503020204020204" charset="-122"/>
              </a:rPr>
              <a:t>40%</a:t>
            </a:r>
            <a:r>
              <a:rPr lang="zh-CN" altLang="en-US" b="0" i="0" dirty="0">
                <a:solidFill>
                  <a:srgbClr val="000000"/>
                </a:solidFill>
                <a:effectLst/>
                <a:highlight>
                  <a:srgbClr val="FF0000"/>
                </a:highlight>
                <a:latin typeface="微软雅黑" panose="020B0503020204020204" charset="-122"/>
                <a:ea typeface="微软雅黑" panose="020B0503020204020204" charset="-122"/>
              </a:rPr>
              <a:t>的美国空巢老人仍旧在以某种方式为子女提供经济支持。报告称，平均而言父母们每个月需要为此支出</a:t>
            </a:r>
            <a:r>
              <a:rPr lang="en-US" altLang="zh-CN" b="0" i="0" dirty="0">
                <a:solidFill>
                  <a:srgbClr val="000000"/>
                </a:solidFill>
                <a:effectLst/>
                <a:highlight>
                  <a:srgbClr val="FF0000"/>
                </a:highlight>
                <a:latin typeface="微软雅黑" panose="020B0503020204020204" charset="-122"/>
                <a:ea typeface="微软雅黑" panose="020B0503020204020204" charset="-122"/>
              </a:rPr>
              <a:t>254</a:t>
            </a:r>
            <a:r>
              <a:rPr lang="zh-CN" altLang="en-US" b="0" i="0" dirty="0">
                <a:solidFill>
                  <a:srgbClr val="000000"/>
                </a:solidFill>
                <a:effectLst/>
                <a:highlight>
                  <a:srgbClr val="FF0000"/>
                </a:highlight>
                <a:latin typeface="微软雅黑" panose="020B0503020204020204" charset="-122"/>
                <a:ea typeface="微软雅黑" panose="020B0503020204020204" charset="-122"/>
              </a:rPr>
              <a:t>美元。</a:t>
            </a:r>
          </a:p>
        </p:txBody>
      </p:sp>
      <p:sp>
        <p:nvSpPr>
          <p:cNvPr id="8" name="文本框 7"/>
          <p:cNvSpPr txBox="1"/>
          <p:nvPr/>
        </p:nvSpPr>
        <p:spPr>
          <a:xfrm>
            <a:off x="4783600" y="1279173"/>
            <a:ext cx="6149267" cy="1477328"/>
          </a:xfrm>
          <a:prstGeom prst="rect">
            <a:avLst/>
          </a:prstGeom>
          <a:solidFill>
            <a:srgbClr val="00FFFF"/>
          </a:solidFill>
          <a:effectLst>
            <a:outerShdw blurRad="50800" dist="38100" dir="2700000" algn="tl" rotWithShape="0">
              <a:prstClr val="black">
                <a:alpha val="40000"/>
              </a:prstClr>
            </a:outerShdw>
          </a:effectLst>
        </p:spPr>
        <p:txBody>
          <a:bodyPr wrap="square" rtlCol="0">
            <a:spAutoFit/>
          </a:bodyPr>
          <a:lstStyle/>
          <a:p>
            <a:r>
              <a:rPr lang="zh-CN" altLang="en-US" b="0" i="0" dirty="0">
                <a:solidFill>
                  <a:schemeClr val="tx1"/>
                </a:solidFill>
                <a:effectLst/>
                <a:latin typeface="PingFang SC"/>
              </a:rPr>
              <a:t>教育文化娱乐这部分的支出，如果将教育与娱乐分开来对比，美国家庭教育方面的支出仅占总家庭支出的</a:t>
            </a:r>
            <a:r>
              <a:rPr lang="en-US" altLang="zh-CN" b="0" i="0" dirty="0">
                <a:solidFill>
                  <a:schemeClr val="tx1"/>
                </a:solidFill>
                <a:effectLst/>
                <a:latin typeface="PingFang SC"/>
              </a:rPr>
              <a:t>2.4%</a:t>
            </a:r>
            <a:r>
              <a:rPr lang="zh-CN" altLang="en-US" b="0" i="0" dirty="0">
                <a:solidFill>
                  <a:schemeClr val="tx1"/>
                </a:solidFill>
                <a:effectLst/>
                <a:latin typeface="PingFang SC"/>
              </a:rPr>
              <a:t>，而对于中国的消费者，平均的支出约达家庭总支出的</a:t>
            </a:r>
            <a:r>
              <a:rPr lang="en-US" altLang="zh-CN" b="0" i="0" dirty="0">
                <a:solidFill>
                  <a:schemeClr val="tx1"/>
                </a:solidFill>
                <a:effectLst/>
                <a:latin typeface="PingFang SC"/>
              </a:rPr>
              <a:t>6%</a:t>
            </a:r>
            <a:r>
              <a:rPr lang="zh-CN" altLang="en-US" b="0" i="0" dirty="0">
                <a:solidFill>
                  <a:schemeClr val="tx1"/>
                </a:solidFill>
                <a:effectLst/>
                <a:latin typeface="PingFang SC"/>
              </a:rPr>
              <a:t>（这里是指平均支出，其中有孩子的家庭，这一部分的支出约占家庭总支出的</a:t>
            </a:r>
            <a:r>
              <a:rPr lang="en-US" altLang="zh-CN" b="0" i="0" dirty="0">
                <a:solidFill>
                  <a:schemeClr val="tx1"/>
                </a:solidFill>
                <a:effectLst/>
                <a:latin typeface="PingFang SC"/>
              </a:rPr>
              <a:t>30%</a:t>
            </a:r>
            <a:r>
              <a:rPr lang="zh-CN" altLang="en-US" b="0" i="0" dirty="0">
                <a:solidFill>
                  <a:schemeClr val="tx1"/>
                </a:solidFill>
                <a:effectLst/>
                <a:latin typeface="PingFang SC"/>
              </a:rPr>
              <a:t>！）。</a:t>
            </a:r>
            <a:r>
              <a:rPr lang="en-US" altLang="zh-CN" b="0" i="0" dirty="0">
                <a:solidFill>
                  <a:schemeClr val="tx1"/>
                </a:solidFill>
                <a:effectLst/>
                <a:latin typeface="PingFang SC"/>
              </a:rPr>
              <a:t>[3][</a:t>
            </a:r>
            <a:r>
              <a:rPr lang="en-US" altLang="zh-CN" dirty="0">
                <a:latin typeface="PingFang SC"/>
              </a:rPr>
              <a:t>4</a:t>
            </a:r>
            <a:r>
              <a:rPr lang="en-US" altLang="zh-CN" b="0" i="0" dirty="0">
                <a:solidFill>
                  <a:schemeClr val="tx1"/>
                </a:solidFill>
                <a:effectLst/>
                <a:latin typeface="PingFang SC"/>
              </a:rPr>
              <a:t>]</a:t>
            </a:r>
          </a:p>
        </p:txBody>
      </p:sp>
      <p:sp>
        <p:nvSpPr>
          <p:cNvPr id="16" name="文本框 15">
            <a:extLst>
              <a:ext uri="{FF2B5EF4-FFF2-40B4-BE49-F238E27FC236}">
                <a16:creationId xmlns:a16="http://schemas.microsoft.com/office/drawing/2014/main" id="{881EC30C-C6A4-4472-85DF-94DCF6B6A6C3}"/>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6</a:t>
            </a:r>
            <a:endParaRPr lang="zh-CN" altLang="en-US" sz="4000" dirty="0">
              <a:ln w="0"/>
              <a:solidFill>
                <a:schemeClr val="accent1"/>
              </a:solidFill>
              <a:effectLst>
                <a:outerShdw blurRad="38100" dist="25400" dir="5400000" algn="ctr" rotWithShape="0">
                  <a:srgbClr val="6E747A">
                    <a:alpha val="43000"/>
                  </a:srgbClr>
                </a:outerShdw>
              </a:effectLst>
            </a:endParaRPr>
          </a:p>
        </p:txBody>
      </p:sp>
      <p:sp>
        <p:nvSpPr>
          <p:cNvPr id="18" name="文本占位符 3">
            <a:extLst>
              <a:ext uri="{FF2B5EF4-FFF2-40B4-BE49-F238E27FC236}">
                <a16:creationId xmlns:a16="http://schemas.microsoft.com/office/drawing/2014/main" id="{555DB9D0-D38F-4C7C-B2C5-59DC91FCEC97}"/>
              </a:ext>
            </a:extLst>
          </p:cNvPr>
          <p:cNvSpPr>
            <a:spLocks noGrp="1"/>
          </p:cNvSpPr>
          <p:nvPr>
            <p:ph type="body" sz="quarter" idx="13"/>
          </p:nvPr>
        </p:nvSpPr>
        <p:spPr>
          <a:xfrm>
            <a:off x="5191942" y="6604793"/>
            <a:ext cx="7000058" cy="419100"/>
          </a:xfrm>
        </p:spPr>
        <p:txBody>
          <a:bodyPr/>
          <a:lstStyle/>
          <a:p>
            <a:r>
              <a:rPr lang="en-US" altLang="zh-CN" sz="1600" dirty="0">
                <a:solidFill>
                  <a:srgbClr val="333333"/>
                </a:solidFill>
                <a:latin typeface="Arial" panose="020B0604020202020204" pitchFamily="34" charset="0"/>
              </a:rPr>
              <a:t>[3]2017</a:t>
            </a:r>
            <a:r>
              <a:rPr lang="zh-CN" altLang="en-US" sz="1600" dirty="0">
                <a:solidFill>
                  <a:srgbClr val="333333"/>
                </a:solidFill>
                <a:latin typeface="Arial" panose="020B0604020202020204" pitchFamily="34" charset="0"/>
              </a:rPr>
              <a:t>年</a:t>
            </a:r>
            <a:r>
              <a:rPr lang="en-US" altLang="zh-CN" sz="1600" dirty="0">
                <a:solidFill>
                  <a:srgbClr val="333333"/>
                </a:solidFill>
                <a:latin typeface="Arial" panose="020B0604020202020204" pitchFamily="34" charset="0"/>
              </a:rPr>
              <a:t>《</a:t>
            </a:r>
            <a:r>
              <a:rPr lang="zh-CN" altLang="en-US" sz="1600" dirty="0">
                <a:solidFill>
                  <a:srgbClr val="333333"/>
                </a:solidFill>
                <a:latin typeface="Arial" panose="020B0604020202020204" pitchFamily="34" charset="0"/>
              </a:rPr>
              <a:t>全美消费者支出报告</a:t>
            </a:r>
            <a:r>
              <a:rPr lang="en-US" altLang="zh-CN" sz="1600" dirty="0">
                <a:solidFill>
                  <a:srgbClr val="333333"/>
                </a:solidFill>
                <a:latin typeface="Arial" panose="020B0604020202020204" pitchFamily="34" charset="0"/>
              </a:rPr>
              <a:t>》[4]</a:t>
            </a:r>
            <a:r>
              <a:rPr lang="zh-CN" altLang="en-US" sz="1600" dirty="0">
                <a:solidFill>
                  <a:srgbClr val="333333"/>
                </a:solidFill>
                <a:latin typeface="Arial" panose="020B0604020202020204" pitchFamily="34" charset="0"/>
              </a:rPr>
              <a:t> </a:t>
            </a:r>
            <a:r>
              <a:rPr lang="en-US" altLang="zh-CN" sz="1600" dirty="0">
                <a:solidFill>
                  <a:srgbClr val="333333"/>
                </a:solidFill>
                <a:latin typeface="Arial" panose="020B0604020202020204" pitchFamily="34" charset="0"/>
              </a:rPr>
              <a:t>2019</a:t>
            </a:r>
            <a:r>
              <a:rPr lang="zh-CN" altLang="en-US" sz="1600" dirty="0">
                <a:solidFill>
                  <a:srgbClr val="333333"/>
                </a:solidFill>
                <a:latin typeface="Arial" panose="020B0604020202020204" pitchFamily="34" charset="0"/>
              </a:rPr>
              <a:t>年</a:t>
            </a:r>
            <a:r>
              <a:rPr lang="en-US" altLang="zh-CN" sz="1600" dirty="0">
                <a:solidFill>
                  <a:srgbClr val="333333"/>
                </a:solidFill>
                <a:latin typeface="Arial" panose="020B0604020202020204" pitchFamily="34" charset="0"/>
              </a:rPr>
              <a:t>《</a:t>
            </a:r>
            <a:r>
              <a:rPr lang="zh-CN" altLang="en-US" sz="1600" dirty="0">
                <a:solidFill>
                  <a:srgbClr val="333333"/>
                </a:solidFill>
                <a:latin typeface="Arial" panose="020B0604020202020204" pitchFamily="34" charset="0"/>
              </a:rPr>
              <a:t>居民收入和消费支出报告</a:t>
            </a:r>
            <a:r>
              <a:rPr lang="en-US" altLang="zh-CN" sz="1600" dirty="0">
                <a:solidFill>
                  <a:srgbClr val="333333"/>
                </a:solidFill>
                <a:latin typeface="Arial" panose="020B0604020202020204" pitchFamily="34" charset="0"/>
              </a:rPr>
              <a:t>》</a:t>
            </a:r>
          </a:p>
          <a:p>
            <a:endParaRPr lang="zh-CN" altLang="en-US" sz="1600" dirty="0"/>
          </a:p>
        </p:txBody>
      </p:sp>
      <p:sp>
        <p:nvSpPr>
          <p:cNvPr id="11" name="文本占位符 10">
            <a:extLst>
              <a:ext uri="{FF2B5EF4-FFF2-40B4-BE49-F238E27FC236}">
                <a16:creationId xmlns:a16="http://schemas.microsoft.com/office/drawing/2014/main" id="{68435430-59F7-4EBD-894E-9C45E16B3121}"/>
              </a:ext>
            </a:extLst>
          </p:cNvPr>
          <p:cNvSpPr>
            <a:spLocks noGrp="1"/>
          </p:cNvSpPr>
          <p:nvPr>
            <p:ph type="body" sz="quarter" idx="12"/>
          </p:nvPr>
        </p:nvSpPr>
        <p:spPr/>
        <p:txBody>
          <a:bodyPr/>
          <a:lstStyle/>
          <a:p>
            <a:endParaRPr lang="zh-CN" altLang="en-US"/>
          </a:p>
        </p:txBody>
      </p:sp>
    </p:spTree>
    <p:extLst>
      <p:ext uri="{BB962C8B-B14F-4D97-AF65-F5344CB8AC3E}">
        <p14:creationId xmlns:p14="http://schemas.microsoft.com/office/powerpoint/2010/main" val="3792658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forms</a:t>
            </a:r>
            <a:endParaRPr lang="zh-CN" altLang="en-US" dirty="0"/>
          </a:p>
        </p:txBody>
      </p:sp>
      <p:sp>
        <p:nvSpPr>
          <p:cNvPr id="21" name="矩形: 圆角 20"/>
          <p:cNvSpPr/>
          <p:nvPr/>
        </p:nvSpPr>
        <p:spPr>
          <a:xfrm>
            <a:off x="500315" y="1165130"/>
            <a:ext cx="10906117" cy="4415537"/>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2" name="平行四边形 21"/>
          <p:cNvSpPr/>
          <p:nvPr/>
        </p:nvSpPr>
        <p:spPr>
          <a:xfrm>
            <a:off x="785568"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right-quote-sign_36811"/>
          <p:cNvSpPr>
            <a:spLocks noChangeAspect="1"/>
          </p:cNvSpPr>
          <p:nvPr/>
        </p:nvSpPr>
        <p:spPr bwMode="auto">
          <a:xfrm>
            <a:off x="11116649" y="52657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p:cNvSpPr txBox="1"/>
          <p:nvPr/>
        </p:nvSpPr>
        <p:spPr>
          <a:xfrm>
            <a:off x="1022350" y="1631629"/>
            <a:ext cx="7484341" cy="3416320"/>
          </a:xfrm>
          <a:prstGeom prst="rect">
            <a:avLst/>
          </a:prstGeom>
          <a:noFill/>
        </p:spPr>
        <p:txBody>
          <a:bodyPr wrap="square" rtlCol="0">
            <a:spAutoFit/>
          </a:bodyPr>
          <a:lstStyle/>
          <a:p>
            <a:r>
              <a:rPr lang="zh-CN" altLang="en-US" dirty="0"/>
              <a:t>社会关系支持，包括情感上的支持（例如陪伴、关心等），子女和他人出现矛盾时站在子女的立场，子女成年后帮助介绍工作，或者帮助建立社会关系等等。</a:t>
            </a:r>
            <a:endParaRPr lang="en-US" altLang="zh-CN" dirty="0"/>
          </a:p>
          <a:p>
            <a:r>
              <a:rPr lang="zh-CN" altLang="en-US" dirty="0"/>
              <a:t>在这一点上，中国父母往往是矛盾的，首先，中国父母在帮助建立社会关系和介绍工作方面往往用尽力气极力帮助，但是在子女和他人出现矛盾时，又常处于对方的立场要求子女退让。同样的情况在美国并非如此，子女作为社会个体的独立性更强，更少接收社会关系支持，但其父母更支持其决定。</a:t>
            </a:r>
            <a:endParaRPr lang="en-US" altLang="zh-CN" dirty="0"/>
          </a:p>
          <a:p>
            <a:r>
              <a:rPr lang="zh-CN" altLang="en-US" dirty="0"/>
              <a:t>有文章称在美国，学生和教师产生冲突，家长往往支持孩子指责老师。而这种现象在中国并不多见。</a:t>
            </a:r>
            <a:endParaRPr lang="en-US" altLang="zh-CN" dirty="0"/>
          </a:p>
          <a:p>
            <a:r>
              <a:rPr lang="en-US" altLang="zh-CN" dirty="0"/>
              <a:t>Another Fact</a:t>
            </a:r>
            <a:r>
              <a:rPr lang="zh-CN" altLang="en-US" dirty="0"/>
              <a:t>：西方人和父母生活和父母生活对结婚起负面作用，东方父母对结婚有益。</a:t>
            </a:r>
            <a:r>
              <a:rPr lang="en-US" altLang="zh-CN" dirty="0"/>
              <a:t>[5]</a:t>
            </a:r>
            <a:endParaRPr lang="zh-CN" altLang="en-US" dirty="0"/>
          </a:p>
        </p:txBody>
      </p:sp>
      <p:pic>
        <p:nvPicPr>
          <p:cNvPr id="4" name="图片 3">
            <a:extLst>
              <a:ext uri="{FF2B5EF4-FFF2-40B4-BE49-F238E27FC236}">
                <a16:creationId xmlns:a16="http://schemas.microsoft.com/office/drawing/2014/main" id="{6B784599-4C32-460D-B0CF-802FB49DF109}"/>
              </a:ext>
            </a:extLst>
          </p:cNvPr>
          <p:cNvPicPr>
            <a:picLocks noChangeAspect="1"/>
          </p:cNvPicPr>
          <p:nvPr/>
        </p:nvPicPr>
        <p:blipFill>
          <a:blip r:embed="rId2"/>
          <a:stretch>
            <a:fillRect/>
          </a:stretch>
        </p:blipFill>
        <p:spPr>
          <a:xfrm>
            <a:off x="8675439" y="1631629"/>
            <a:ext cx="2355520" cy="3416320"/>
          </a:xfrm>
          <a:prstGeom prst="rect">
            <a:avLst/>
          </a:prstGeom>
          <a:ln>
            <a:noFill/>
          </a:ln>
          <a:effectLst>
            <a:outerShdw blurRad="190500" algn="tl" rotWithShape="0">
              <a:srgbClr val="000000">
                <a:alpha val="70000"/>
              </a:srgbClr>
            </a:outerShdw>
          </a:effectLst>
        </p:spPr>
      </p:pic>
      <p:sp>
        <p:nvSpPr>
          <p:cNvPr id="8" name="文本框 7">
            <a:extLst>
              <a:ext uri="{FF2B5EF4-FFF2-40B4-BE49-F238E27FC236}">
                <a16:creationId xmlns:a16="http://schemas.microsoft.com/office/drawing/2014/main" id="{8709B4D7-E53A-4630-8F61-EDC9C4F7D041}"/>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7</a:t>
            </a:r>
            <a:endParaRPr lang="zh-CN" altLang="en-US" sz="4000" dirty="0">
              <a:ln w="0"/>
              <a:solidFill>
                <a:schemeClr val="accent1"/>
              </a:solidFill>
              <a:effectLst>
                <a:outerShdw blurRad="38100" dist="25400" dir="5400000" algn="ctr" rotWithShape="0">
                  <a:srgbClr val="6E747A">
                    <a:alpha val="43000"/>
                  </a:srgbClr>
                </a:outerShdw>
              </a:effectLst>
            </a:endParaRPr>
          </a:p>
        </p:txBody>
      </p:sp>
      <p:sp>
        <p:nvSpPr>
          <p:cNvPr id="9" name="文本占位符 2">
            <a:extLst>
              <a:ext uri="{FF2B5EF4-FFF2-40B4-BE49-F238E27FC236}">
                <a16:creationId xmlns:a16="http://schemas.microsoft.com/office/drawing/2014/main" id="{B0839F7A-C72B-4D3E-8145-CDD3CF47A1EC}"/>
              </a:ext>
            </a:extLst>
          </p:cNvPr>
          <p:cNvSpPr>
            <a:spLocks noGrp="1"/>
          </p:cNvSpPr>
          <p:nvPr>
            <p:ph type="body" sz="quarter" idx="12"/>
          </p:nvPr>
        </p:nvSpPr>
        <p:spPr>
          <a:xfrm>
            <a:off x="5236836" y="6604793"/>
            <a:ext cx="11997064" cy="419100"/>
          </a:xfrm>
        </p:spPr>
        <p:txBody>
          <a:bodyPr/>
          <a:lstStyle/>
          <a:p>
            <a:r>
              <a:rPr lang="en-US" altLang="zh-CN" sz="1200" dirty="0">
                <a:solidFill>
                  <a:srgbClr val="333333"/>
                </a:solidFill>
                <a:latin typeface="Arial" panose="020B0604020202020204" pitchFamily="34" charset="0"/>
              </a:rPr>
              <a:t>[5] Similarity in Difference: Marriage in Europe and Asia, 1700-1900 - Christer </a:t>
            </a:r>
            <a:r>
              <a:rPr lang="en-US" altLang="zh-CN" sz="1200" dirty="0" err="1">
                <a:solidFill>
                  <a:srgbClr val="333333"/>
                </a:solidFill>
                <a:latin typeface="Arial" panose="020B0604020202020204" pitchFamily="34" charset="0"/>
              </a:rPr>
              <a:t>Lundh</a:t>
            </a:r>
            <a:r>
              <a:rPr lang="en-US" altLang="zh-CN" sz="1200" dirty="0">
                <a:solidFill>
                  <a:srgbClr val="333333"/>
                </a:solidFill>
                <a:latin typeface="Arial" panose="020B0604020202020204" pitchFamily="34" charset="0"/>
              </a:rPr>
              <a:t>, Satomi </a:t>
            </a:r>
            <a:r>
              <a:rPr lang="en-US" altLang="zh-CN" sz="1200" dirty="0" err="1">
                <a:solidFill>
                  <a:srgbClr val="333333"/>
                </a:solidFill>
                <a:latin typeface="Arial" panose="020B0604020202020204" pitchFamily="34" charset="0"/>
              </a:rPr>
              <a:t>Kurosu</a:t>
            </a:r>
            <a:endParaRPr lang="en-US" altLang="zh-CN" sz="1200" dirty="0">
              <a:solidFill>
                <a:srgbClr val="333333"/>
              </a:solidFill>
              <a:latin typeface="Arial" panose="020B0604020202020204" pitchFamily="34" charset="0"/>
            </a:endParaRPr>
          </a:p>
          <a:p>
            <a:endParaRPr lang="zh-CN" altLang="en-US"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p:txBody>
          <a:bodyPr/>
          <a:lstStyle/>
          <a:p>
            <a:r>
              <a:rPr lang="en-US" altLang="zh-CN" dirty="0"/>
              <a:t>forms</a:t>
            </a:r>
            <a:endParaRPr lang="zh-CN" altLang="en-US" dirty="0"/>
          </a:p>
        </p:txBody>
      </p:sp>
      <p:sp>
        <p:nvSpPr>
          <p:cNvPr id="21" name="矩形: 圆角 20"/>
          <p:cNvSpPr/>
          <p:nvPr/>
        </p:nvSpPr>
        <p:spPr>
          <a:xfrm>
            <a:off x="500315" y="1165130"/>
            <a:ext cx="10906117" cy="4415537"/>
          </a:xfrm>
          <a:prstGeom prst="roundRect">
            <a:avLst>
              <a:gd name="adj" fmla="val 0"/>
            </a:avLst>
          </a:prstGeom>
          <a:solidFill>
            <a:sysClr val="window" lastClr="FFFFFF"/>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just"/>
            <a:endParaRPr lang="zh-CN" altLang="en-US" dirty="0"/>
          </a:p>
        </p:txBody>
      </p:sp>
      <p:sp>
        <p:nvSpPr>
          <p:cNvPr id="22" name="平行四边形 21"/>
          <p:cNvSpPr/>
          <p:nvPr/>
        </p:nvSpPr>
        <p:spPr>
          <a:xfrm>
            <a:off x="785568" y="1277333"/>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right-quote-sign_36811"/>
          <p:cNvSpPr>
            <a:spLocks noChangeAspect="1"/>
          </p:cNvSpPr>
          <p:nvPr/>
        </p:nvSpPr>
        <p:spPr bwMode="auto">
          <a:xfrm>
            <a:off x="11116649" y="5265736"/>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5" name="文本框 4"/>
          <p:cNvSpPr txBox="1"/>
          <p:nvPr/>
        </p:nvSpPr>
        <p:spPr>
          <a:xfrm>
            <a:off x="1376313" y="1677971"/>
            <a:ext cx="9036048" cy="1477328"/>
          </a:xfrm>
          <a:prstGeom prst="rect">
            <a:avLst/>
          </a:prstGeom>
          <a:noFill/>
        </p:spPr>
        <p:txBody>
          <a:bodyPr wrap="square" rtlCol="0">
            <a:spAutoFit/>
          </a:bodyPr>
          <a:lstStyle/>
          <a:p>
            <a:r>
              <a:rPr lang="en-US" altLang="zh-CN" dirty="0"/>
              <a:t>Preference</a:t>
            </a:r>
            <a:r>
              <a:rPr lang="zh-CN" altLang="en-US" dirty="0"/>
              <a:t>：父母的投资偏好</a:t>
            </a:r>
            <a:endParaRPr lang="en-US" altLang="zh-CN" dirty="0"/>
          </a:p>
          <a:p>
            <a:r>
              <a:rPr lang="zh-CN" altLang="en-US" dirty="0"/>
              <a:t>利他行为会受到一些因素的影响，包括子女的性别、出生顺序以及家庭中的其他亲属等。</a:t>
            </a:r>
            <a:endParaRPr lang="en-US" altLang="zh-CN" dirty="0"/>
          </a:p>
          <a:p>
            <a:r>
              <a:rPr lang="en-US" altLang="zh-CN" dirty="0"/>
              <a:t>《Kin and birth order effects on male child mortality》[6]</a:t>
            </a:r>
            <a:r>
              <a:rPr lang="zh-CN" altLang="en-US" dirty="0"/>
              <a:t>中研究了儿童死亡率和家庭以及出生顺序的关系，指出儿童的死亡率和性别、出生顺序以及家庭中各个亲属的存在有关联。</a:t>
            </a:r>
          </a:p>
        </p:txBody>
      </p:sp>
      <p:pic>
        <p:nvPicPr>
          <p:cNvPr id="4" name="图片 3">
            <a:extLst>
              <a:ext uri="{FF2B5EF4-FFF2-40B4-BE49-F238E27FC236}">
                <a16:creationId xmlns:a16="http://schemas.microsoft.com/office/drawing/2014/main" id="{6AA81AC4-CE91-4348-8A34-1688111372A9}"/>
              </a:ext>
            </a:extLst>
          </p:cNvPr>
          <p:cNvPicPr>
            <a:picLocks noChangeAspect="1"/>
          </p:cNvPicPr>
          <p:nvPr/>
        </p:nvPicPr>
        <p:blipFill>
          <a:blip r:embed="rId3"/>
          <a:stretch>
            <a:fillRect/>
          </a:stretch>
        </p:blipFill>
        <p:spPr>
          <a:xfrm>
            <a:off x="2439439" y="2878300"/>
            <a:ext cx="7027868" cy="2419054"/>
          </a:xfrm>
          <a:prstGeom prst="rect">
            <a:avLst/>
          </a:prstGeom>
        </p:spPr>
      </p:pic>
      <p:sp>
        <p:nvSpPr>
          <p:cNvPr id="8" name="文本框 7">
            <a:extLst>
              <a:ext uri="{FF2B5EF4-FFF2-40B4-BE49-F238E27FC236}">
                <a16:creationId xmlns:a16="http://schemas.microsoft.com/office/drawing/2014/main" id="{8E1D78B6-86E3-4734-A6D9-2DD2707D2A78}"/>
              </a:ext>
            </a:extLst>
          </p:cNvPr>
          <p:cNvSpPr txBox="1"/>
          <p:nvPr/>
        </p:nvSpPr>
        <p:spPr>
          <a:xfrm>
            <a:off x="306343" y="5682022"/>
            <a:ext cx="769008" cy="707886"/>
          </a:xfrm>
          <a:prstGeom prst="rect">
            <a:avLst/>
          </a:prstGeom>
          <a:noFill/>
        </p:spPr>
        <p:txBody>
          <a:bodyPr wrap="square" rtlCol="0">
            <a:spAutoFit/>
          </a:bodyPr>
          <a:lstStyle/>
          <a:p>
            <a:r>
              <a:rPr lang="en-US" altLang="zh-CN" sz="4000" dirty="0">
                <a:ln w="0"/>
                <a:solidFill>
                  <a:schemeClr val="accent1"/>
                </a:solidFill>
                <a:effectLst>
                  <a:outerShdw blurRad="38100" dist="25400" dir="5400000" algn="ctr" rotWithShape="0">
                    <a:srgbClr val="6E747A">
                      <a:alpha val="43000"/>
                    </a:srgbClr>
                  </a:outerShdw>
                </a:effectLst>
              </a:rPr>
              <a:t>8</a:t>
            </a:r>
            <a:endParaRPr lang="zh-CN" altLang="en-US" sz="4000" dirty="0">
              <a:ln w="0"/>
              <a:solidFill>
                <a:schemeClr val="accent1"/>
              </a:solidFill>
              <a:effectLst>
                <a:outerShdw blurRad="38100" dist="25400" dir="5400000" algn="ctr" rotWithShape="0">
                  <a:srgbClr val="6E747A">
                    <a:alpha val="43000"/>
                  </a:srgbClr>
                </a:outerShdw>
              </a:effectLst>
            </a:endParaRPr>
          </a:p>
        </p:txBody>
      </p:sp>
      <p:sp>
        <p:nvSpPr>
          <p:cNvPr id="9" name="文本占位符 5">
            <a:extLst>
              <a:ext uri="{FF2B5EF4-FFF2-40B4-BE49-F238E27FC236}">
                <a16:creationId xmlns:a16="http://schemas.microsoft.com/office/drawing/2014/main" id="{BAE5A302-1FC0-43FF-AF89-31CDDF1CC2E3}"/>
              </a:ext>
            </a:extLst>
          </p:cNvPr>
          <p:cNvSpPr>
            <a:spLocks noGrp="1"/>
          </p:cNvSpPr>
          <p:nvPr>
            <p:ph type="body" sz="quarter" idx="12"/>
          </p:nvPr>
        </p:nvSpPr>
        <p:spPr>
          <a:xfrm>
            <a:off x="4503706" y="6604793"/>
            <a:ext cx="11305248" cy="419100"/>
          </a:xfrm>
        </p:spPr>
        <p:txBody>
          <a:bodyPr/>
          <a:lstStyle/>
          <a:p>
            <a:r>
              <a:rPr lang="en-US" altLang="zh-CN" sz="1400" dirty="0">
                <a:solidFill>
                  <a:srgbClr val="333333"/>
                </a:solidFill>
                <a:latin typeface="Arial" panose="020B0604020202020204" pitchFamily="34" charset="0"/>
              </a:rPr>
              <a:t>[6]</a:t>
            </a:r>
            <a:r>
              <a:rPr lang="en-US" altLang="zh-CN" sz="1400" dirty="0"/>
              <a:t> Kin and birth order effects on male child mortality: three East Asian populations, 1716–1945</a:t>
            </a:r>
            <a:endParaRPr lang="en-US" altLang="zh-CN" sz="1400" dirty="0">
              <a:solidFill>
                <a:srgbClr val="333333"/>
              </a:solidFill>
              <a:latin typeface="Arial" panose="020B0604020202020204" pitchFamily="34" charset="0"/>
            </a:endParaRPr>
          </a:p>
          <a:p>
            <a:endParaRPr lang="zh-CN" altLang="en-US" sz="1400"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TotalTime>
  <Words>2554</Words>
  <Application>Microsoft Office PowerPoint</Application>
  <PresentationFormat>宽屏</PresentationFormat>
  <Paragraphs>174</Paragraphs>
  <Slides>20</Slides>
  <Notes>4</Notes>
  <HiddenSlides>0</HiddenSlides>
  <MMClips>0</MMClips>
  <ScaleCrop>false</ScaleCrop>
  <HeadingPairs>
    <vt:vector size="6" baseType="variant">
      <vt:variant>
        <vt:lpstr>已用的字体</vt:lpstr>
      </vt:variant>
      <vt:variant>
        <vt:i4>11</vt:i4>
      </vt:variant>
      <vt:variant>
        <vt:lpstr>主题</vt:lpstr>
      </vt:variant>
      <vt:variant>
        <vt:i4>4</vt:i4>
      </vt:variant>
      <vt:variant>
        <vt:lpstr>幻灯片标题</vt:lpstr>
      </vt:variant>
      <vt:variant>
        <vt:i4>20</vt:i4>
      </vt:variant>
    </vt:vector>
  </HeadingPairs>
  <TitlesOfParts>
    <vt:vector size="35" baseType="lpstr">
      <vt:lpstr>Helvetica Neue</vt:lpstr>
      <vt:lpstr>PingFang SC</vt:lpstr>
      <vt:lpstr>等线</vt:lpstr>
      <vt:lpstr>微软雅黑</vt:lpstr>
      <vt:lpstr>Arial</vt:lpstr>
      <vt:lpstr>Calibri</vt:lpstr>
      <vt:lpstr>Century Gothic</vt:lpstr>
      <vt:lpstr>Consolas</vt:lpstr>
      <vt:lpstr>Roboto</vt:lpstr>
      <vt:lpstr>Segoe UI</vt:lpstr>
      <vt:lpstr>Segoe UI Light</vt:lpstr>
      <vt:lpstr>Office 主题​​</vt:lpstr>
      <vt:lpstr>1_OfficePLUS</vt:lpstr>
      <vt:lpstr>1_Office 主题​​</vt:lpstr>
      <vt:lpstr>2_Office 主题​​</vt:lpstr>
      <vt:lpstr>Who cares？</vt:lpstr>
      <vt:lpstr>PowerPoint 演示文稿</vt:lpstr>
      <vt:lpstr>What is family altruism</vt:lpstr>
      <vt:lpstr>PowerPoint 演示文稿</vt:lpstr>
      <vt:lpstr>Forms &amp; Consequences of family altruism</vt:lpstr>
      <vt:lpstr>PowerPoint 演示文稿</vt:lpstr>
      <vt:lpstr>PowerPoint 演示文稿</vt:lpstr>
      <vt:lpstr>PowerPoint 演示文稿</vt:lpstr>
      <vt:lpstr>PowerPoint 演示文稿</vt:lpstr>
      <vt:lpstr>Causes &amp; Analysis</vt:lpstr>
      <vt:lpstr>PowerPoint 演示文稿</vt:lpstr>
      <vt:lpstr>PowerPoint 演示文稿</vt:lpstr>
      <vt:lpstr>PowerPoint 演示文稿</vt:lpstr>
      <vt:lpstr>PowerPoint 演示文稿</vt:lpstr>
      <vt:lpstr>PowerPoint 演示文稿</vt:lpstr>
      <vt:lpstr>Long-term implications</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Wang Kailing</cp:lastModifiedBy>
  <cp:revision>155</cp:revision>
  <dcterms:created xsi:type="dcterms:W3CDTF">2019-01-23T14:14:00Z</dcterms:created>
  <dcterms:modified xsi:type="dcterms:W3CDTF">2022-03-22T11:41:31Z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ICV">
    <vt:lpwstr>F8B715D243274D7E9FC70078614766AF</vt:lpwstr>
  </property>
  <property fmtid="{D5CDD505-2E9C-101B-9397-08002B2CF9AE}" pid="12" name="KSOProductBuildVer">
    <vt:lpwstr>2052-11.1.0.11365</vt:lpwstr>
  </property>
</Properties>
</file>

<file path=docProps/thumbnail.jpeg>
</file>